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9" r:id="rId4"/>
  </p:sldMasterIdLst>
  <p:notesMasterIdLst>
    <p:notesMasterId r:id="rId24"/>
  </p:notesMasterIdLst>
  <p:handoutMasterIdLst>
    <p:handoutMasterId r:id="rId25"/>
  </p:handoutMasterIdLst>
  <p:sldIdLst>
    <p:sldId id="314" r:id="rId5"/>
    <p:sldId id="318" r:id="rId6"/>
    <p:sldId id="315" r:id="rId7"/>
    <p:sldId id="320" r:id="rId8"/>
    <p:sldId id="321" r:id="rId9"/>
    <p:sldId id="323" r:id="rId10"/>
    <p:sldId id="324" r:id="rId11"/>
    <p:sldId id="325" r:id="rId12"/>
    <p:sldId id="328" r:id="rId13"/>
    <p:sldId id="326" r:id="rId14"/>
    <p:sldId id="327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A42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7" autoAdjust="0"/>
    <p:restoredTop sz="94002" autoAdjust="0"/>
  </p:normalViewPr>
  <p:slideViewPr>
    <p:cSldViewPr snapToGrid="0">
      <p:cViewPr varScale="1">
        <p:scale>
          <a:sx n="143" d="100"/>
          <a:sy n="143" d="100"/>
        </p:scale>
        <p:origin x="776" y="40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84E34-F9D8-45EC-A69E-52D8D29D73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1D1142-1FF0-40B9-9AEB-B20EAA7D07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Running validators requires technical expertise &amp; 24/7 monitoring.</a:t>
          </a:r>
          <a:endParaRPr lang="en-US" dirty="0"/>
        </a:p>
      </dgm:t>
    </dgm:pt>
    <dgm:pt modelId="{7B4C25F3-34F9-4899-8AFC-A340DA474C5F}" type="parTrans" cxnId="{62CC81E8-F8E9-473A-BA8B-9C9CCE41D1CD}">
      <dgm:prSet/>
      <dgm:spPr/>
      <dgm:t>
        <a:bodyPr/>
        <a:lstStyle/>
        <a:p>
          <a:endParaRPr lang="en-US"/>
        </a:p>
      </dgm:t>
    </dgm:pt>
    <dgm:pt modelId="{D4639CEF-E78E-47F8-A0DF-8EA4A20ACC83}" type="sibTrans" cxnId="{62CC81E8-F8E9-473A-BA8B-9C9CCE41D1CD}">
      <dgm:prSet/>
      <dgm:spPr/>
      <dgm:t>
        <a:bodyPr/>
        <a:lstStyle/>
        <a:p>
          <a:endParaRPr lang="en-US"/>
        </a:p>
      </dgm:t>
    </dgm:pt>
    <dgm:pt modelId="{FBCE5C58-4A16-4F4A-B465-9BE0C939C1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Risks include slashing, downtime, and security vulnerabilities.</a:t>
          </a:r>
          <a:endParaRPr lang="en-US" dirty="0"/>
        </a:p>
      </dgm:t>
    </dgm:pt>
    <dgm:pt modelId="{A9B60532-A3F0-48CB-A092-85D666273BAA}" type="parTrans" cxnId="{828A10E7-132D-4AE9-AC4C-FA0D79FEBCEA}">
      <dgm:prSet/>
      <dgm:spPr/>
      <dgm:t>
        <a:bodyPr/>
        <a:lstStyle/>
        <a:p>
          <a:endParaRPr lang="en-US"/>
        </a:p>
      </dgm:t>
    </dgm:pt>
    <dgm:pt modelId="{886073A0-4C82-4201-8CDE-B81B7EA2C4B7}" type="sibTrans" cxnId="{828A10E7-132D-4AE9-AC4C-FA0D79FEBCEA}">
      <dgm:prSet/>
      <dgm:spPr/>
      <dgm:t>
        <a:bodyPr/>
        <a:lstStyle/>
        <a:p>
          <a:endParaRPr lang="en-US"/>
        </a:p>
      </dgm:t>
    </dgm:pt>
    <dgm:pt modelId="{D2C53F9E-C293-4835-9E60-B08FD6F548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 infrastructure costs and operational overhead.</a:t>
          </a:r>
          <a:endParaRPr lang="en-US"/>
        </a:p>
      </dgm:t>
    </dgm:pt>
    <dgm:pt modelId="{99EC3635-39EE-43B3-A770-38C6D2E77752}" type="parTrans" cxnId="{C9D6F793-4852-4B46-8499-48DEB36F9F08}">
      <dgm:prSet/>
      <dgm:spPr/>
      <dgm:t>
        <a:bodyPr/>
        <a:lstStyle/>
        <a:p>
          <a:endParaRPr lang="en-US"/>
        </a:p>
      </dgm:t>
    </dgm:pt>
    <dgm:pt modelId="{630C9E15-8AF4-4A8B-9959-19BA2297AF6D}" type="sibTrans" cxnId="{C9D6F793-4852-4B46-8499-48DEB36F9F08}">
      <dgm:prSet/>
      <dgm:spPr/>
      <dgm:t>
        <a:bodyPr/>
        <a:lstStyle/>
        <a:p>
          <a:endParaRPr lang="en-US"/>
        </a:p>
      </dgm:t>
    </dgm:pt>
    <dgm:pt modelId="{1169E500-F922-4AA8-85EA-6B2D7B8C77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Regulatory &amp; compliance complexities.</a:t>
          </a:r>
          <a:endParaRPr lang="en-US"/>
        </a:p>
      </dgm:t>
    </dgm:pt>
    <dgm:pt modelId="{A1B185B2-AB42-405D-8806-AB33B63ED32A}" type="parTrans" cxnId="{37AA26F4-0F0A-4347-9386-823013802DE5}">
      <dgm:prSet/>
      <dgm:spPr/>
      <dgm:t>
        <a:bodyPr/>
        <a:lstStyle/>
        <a:p>
          <a:endParaRPr lang="en-US"/>
        </a:p>
      </dgm:t>
    </dgm:pt>
    <dgm:pt modelId="{3854C8A5-0938-4A17-B582-109626E41C06}" type="sibTrans" cxnId="{37AA26F4-0F0A-4347-9386-823013802DE5}">
      <dgm:prSet/>
      <dgm:spPr/>
      <dgm:t>
        <a:bodyPr/>
        <a:lstStyle/>
        <a:p>
          <a:endParaRPr lang="en-US"/>
        </a:p>
      </dgm:t>
    </dgm:pt>
    <dgm:pt modelId="{96BC066A-5FC2-40A0-9680-FE5E9069D9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 solution: Kiln offers a fully managed, institutional grade staking solution. </a:t>
          </a:r>
          <a:endParaRPr lang="en-US" dirty="0"/>
        </a:p>
      </dgm:t>
    </dgm:pt>
    <dgm:pt modelId="{33F675B0-B40E-4981-9E4A-D3D6CB81D931}" type="parTrans" cxnId="{E51E7007-51C8-4D52-B876-19B6401BE96A}">
      <dgm:prSet/>
      <dgm:spPr/>
      <dgm:t>
        <a:bodyPr/>
        <a:lstStyle/>
        <a:p>
          <a:endParaRPr lang="en-US"/>
        </a:p>
      </dgm:t>
    </dgm:pt>
    <dgm:pt modelId="{0E77777D-0D52-43BA-8741-A53FD466CDF1}" type="sibTrans" cxnId="{E51E7007-51C8-4D52-B876-19B6401BE96A}">
      <dgm:prSet/>
      <dgm:spPr/>
      <dgm:t>
        <a:bodyPr/>
        <a:lstStyle/>
        <a:p>
          <a:endParaRPr lang="en-US"/>
        </a:p>
      </dgm:t>
    </dgm:pt>
    <dgm:pt modelId="{21184AE7-5822-4F5F-887C-4D28A12B08AB}" type="pres">
      <dgm:prSet presAssocID="{DE884E34-F9D8-45EC-A69E-52D8D29D7373}" presName="root" presStyleCnt="0">
        <dgm:presLayoutVars>
          <dgm:dir/>
          <dgm:resizeHandles val="exact"/>
        </dgm:presLayoutVars>
      </dgm:prSet>
      <dgm:spPr/>
    </dgm:pt>
    <dgm:pt modelId="{8BDBB7FD-D5A4-4F9C-A475-8DECA0B0E1AE}" type="pres">
      <dgm:prSet presAssocID="{561D1142-1FF0-40B9-9AEB-B20EAA7D0752}" presName="compNode" presStyleCnt="0"/>
      <dgm:spPr/>
    </dgm:pt>
    <dgm:pt modelId="{081BB881-C967-41F7-B70E-FFF5E963CDDB}" type="pres">
      <dgm:prSet presAssocID="{561D1142-1FF0-40B9-9AEB-B20EAA7D0752}" presName="bgRect" presStyleLbl="bgShp" presStyleIdx="0" presStyleCnt="5"/>
      <dgm:spPr/>
    </dgm:pt>
    <dgm:pt modelId="{72652DAC-55D7-4761-B8BB-6C9978F38AB2}" type="pres">
      <dgm:prSet presAssocID="{561D1142-1FF0-40B9-9AEB-B20EAA7D075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415F2B5-D227-4EAF-9348-19BDDD623B29}" type="pres">
      <dgm:prSet presAssocID="{561D1142-1FF0-40B9-9AEB-B20EAA7D0752}" presName="spaceRect" presStyleCnt="0"/>
      <dgm:spPr/>
    </dgm:pt>
    <dgm:pt modelId="{4CD195AC-509C-4B25-B0DF-563976D13258}" type="pres">
      <dgm:prSet presAssocID="{561D1142-1FF0-40B9-9AEB-B20EAA7D0752}" presName="parTx" presStyleLbl="revTx" presStyleIdx="0" presStyleCnt="5">
        <dgm:presLayoutVars>
          <dgm:chMax val="0"/>
          <dgm:chPref val="0"/>
        </dgm:presLayoutVars>
      </dgm:prSet>
      <dgm:spPr/>
    </dgm:pt>
    <dgm:pt modelId="{4F7E5F27-AFFA-4B8C-A2B1-85C5F5D62C75}" type="pres">
      <dgm:prSet presAssocID="{D4639CEF-E78E-47F8-A0DF-8EA4A20ACC83}" presName="sibTrans" presStyleCnt="0"/>
      <dgm:spPr/>
    </dgm:pt>
    <dgm:pt modelId="{50DD67D1-CCDB-4520-863D-B27B062730E2}" type="pres">
      <dgm:prSet presAssocID="{FBCE5C58-4A16-4F4A-B465-9BE0C939C194}" presName="compNode" presStyleCnt="0"/>
      <dgm:spPr/>
    </dgm:pt>
    <dgm:pt modelId="{A06B0B23-3967-48A9-9DB6-A6DAC798CBD2}" type="pres">
      <dgm:prSet presAssocID="{FBCE5C58-4A16-4F4A-B465-9BE0C939C194}" presName="bgRect" presStyleLbl="bgShp" presStyleIdx="1" presStyleCnt="5"/>
      <dgm:spPr/>
    </dgm:pt>
    <dgm:pt modelId="{86827C28-9A6E-41C9-8B53-84186E4F10F9}" type="pres">
      <dgm:prSet presAssocID="{FBCE5C58-4A16-4F4A-B465-9BE0C939C19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DEDD15F0-854C-4F07-9511-14108B43F582}" type="pres">
      <dgm:prSet presAssocID="{FBCE5C58-4A16-4F4A-B465-9BE0C939C194}" presName="spaceRect" presStyleCnt="0"/>
      <dgm:spPr/>
    </dgm:pt>
    <dgm:pt modelId="{DD7860A5-14FD-4E5A-B2E7-DCED133D2876}" type="pres">
      <dgm:prSet presAssocID="{FBCE5C58-4A16-4F4A-B465-9BE0C939C194}" presName="parTx" presStyleLbl="revTx" presStyleIdx="1" presStyleCnt="5">
        <dgm:presLayoutVars>
          <dgm:chMax val="0"/>
          <dgm:chPref val="0"/>
        </dgm:presLayoutVars>
      </dgm:prSet>
      <dgm:spPr/>
    </dgm:pt>
    <dgm:pt modelId="{2727948D-82AB-4319-8784-23458204E6A6}" type="pres">
      <dgm:prSet presAssocID="{886073A0-4C82-4201-8CDE-B81B7EA2C4B7}" presName="sibTrans" presStyleCnt="0"/>
      <dgm:spPr/>
    </dgm:pt>
    <dgm:pt modelId="{DC432AA0-C4A5-4EA4-9C96-52AF374B5EB8}" type="pres">
      <dgm:prSet presAssocID="{D2C53F9E-C293-4835-9E60-B08FD6F54853}" presName="compNode" presStyleCnt="0"/>
      <dgm:spPr/>
    </dgm:pt>
    <dgm:pt modelId="{E24DCE66-D7E9-4480-9B1C-9F5BECD9F211}" type="pres">
      <dgm:prSet presAssocID="{D2C53F9E-C293-4835-9E60-B08FD6F54853}" presName="bgRect" presStyleLbl="bgShp" presStyleIdx="2" presStyleCnt="5"/>
      <dgm:spPr/>
    </dgm:pt>
    <dgm:pt modelId="{DBD84F60-C6F9-4470-ADC7-7EB69B566DC3}" type="pres">
      <dgm:prSet presAssocID="{D2C53F9E-C293-4835-9E60-B08FD6F5485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4F05F23-E6A5-4648-B4DA-DA9623E72291}" type="pres">
      <dgm:prSet presAssocID="{D2C53F9E-C293-4835-9E60-B08FD6F54853}" presName="spaceRect" presStyleCnt="0"/>
      <dgm:spPr/>
    </dgm:pt>
    <dgm:pt modelId="{AED72D1B-FC9C-4DC9-BFAC-DD3E2E9281B0}" type="pres">
      <dgm:prSet presAssocID="{D2C53F9E-C293-4835-9E60-B08FD6F54853}" presName="parTx" presStyleLbl="revTx" presStyleIdx="2" presStyleCnt="5">
        <dgm:presLayoutVars>
          <dgm:chMax val="0"/>
          <dgm:chPref val="0"/>
        </dgm:presLayoutVars>
      </dgm:prSet>
      <dgm:spPr/>
    </dgm:pt>
    <dgm:pt modelId="{D8245E2B-1EE9-40CE-843A-20061EBE9994}" type="pres">
      <dgm:prSet presAssocID="{630C9E15-8AF4-4A8B-9959-19BA2297AF6D}" presName="sibTrans" presStyleCnt="0"/>
      <dgm:spPr/>
    </dgm:pt>
    <dgm:pt modelId="{B4BB5969-8DC3-4696-B3F2-E437285FAEF4}" type="pres">
      <dgm:prSet presAssocID="{1169E500-F922-4AA8-85EA-6B2D7B8C776B}" presName="compNode" presStyleCnt="0"/>
      <dgm:spPr/>
    </dgm:pt>
    <dgm:pt modelId="{B414FA81-3EE9-4B81-8C5B-0F77867B3233}" type="pres">
      <dgm:prSet presAssocID="{1169E500-F922-4AA8-85EA-6B2D7B8C776B}" presName="bgRect" presStyleLbl="bgShp" presStyleIdx="3" presStyleCnt="5"/>
      <dgm:spPr/>
    </dgm:pt>
    <dgm:pt modelId="{0B14F4C5-1D6A-4B40-80E1-3056E5C9398B}" type="pres">
      <dgm:prSet presAssocID="{1169E500-F922-4AA8-85EA-6B2D7B8C776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A1ECB74-5080-4930-BCFF-376E2A345195}" type="pres">
      <dgm:prSet presAssocID="{1169E500-F922-4AA8-85EA-6B2D7B8C776B}" presName="spaceRect" presStyleCnt="0"/>
      <dgm:spPr/>
    </dgm:pt>
    <dgm:pt modelId="{14149830-CEFA-402A-A320-C1F821792252}" type="pres">
      <dgm:prSet presAssocID="{1169E500-F922-4AA8-85EA-6B2D7B8C776B}" presName="parTx" presStyleLbl="revTx" presStyleIdx="3" presStyleCnt="5">
        <dgm:presLayoutVars>
          <dgm:chMax val="0"/>
          <dgm:chPref val="0"/>
        </dgm:presLayoutVars>
      </dgm:prSet>
      <dgm:spPr/>
    </dgm:pt>
    <dgm:pt modelId="{02EF76AA-5961-4227-B118-E30CE3A7BEEE}" type="pres">
      <dgm:prSet presAssocID="{3854C8A5-0938-4A17-B582-109626E41C06}" presName="sibTrans" presStyleCnt="0"/>
      <dgm:spPr/>
    </dgm:pt>
    <dgm:pt modelId="{5A69EFBC-B48C-4C72-B90C-6E1FA15A4FE0}" type="pres">
      <dgm:prSet presAssocID="{96BC066A-5FC2-40A0-9680-FE5E9069D9B2}" presName="compNode" presStyleCnt="0"/>
      <dgm:spPr/>
    </dgm:pt>
    <dgm:pt modelId="{AEBB0E70-261F-409A-85CB-9DE0963798F4}" type="pres">
      <dgm:prSet presAssocID="{96BC066A-5FC2-40A0-9680-FE5E9069D9B2}" presName="bgRect" presStyleLbl="bgShp" presStyleIdx="4" presStyleCnt="5"/>
      <dgm:spPr/>
    </dgm:pt>
    <dgm:pt modelId="{7133C7CC-47AA-4EBC-B144-824C3C9DC0F8}" type="pres">
      <dgm:prSet presAssocID="{96BC066A-5FC2-40A0-9680-FE5E9069D9B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06F2FD12-726F-4FC8-8AEF-89DAA21C993B}" type="pres">
      <dgm:prSet presAssocID="{96BC066A-5FC2-40A0-9680-FE5E9069D9B2}" presName="spaceRect" presStyleCnt="0"/>
      <dgm:spPr/>
    </dgm:pt>
    <dgm:pt modelId="{D415FFD9-6F8B-482B-9E1C-63AC7300E73A}" type="pres">
      <dgm:prSet presAssocID="{96BC066A-5FC2-40A0-9680-FE5E9069D9B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51E7007-51C8-4D52-B876-19B6401BE96A}" srcId="{DE884E34-F9D8-45EC-A69E-52D8D29D7373}" destId="{96BC066A-5FC2-40A0-9680-FE5E9069D9B2}" srcOrd="4" destOrd="0" parTransId="{33F675B0-B40E-4981-9E4A-D3D6CB81D931}" sibTransId="{0E77777D-0D52-43BA-8741-A53FD466CDF1}"/>
    <dgm:cxn modelId="{24CF5B29-3128-43DF-ACB9-250CF6F44C6A}" type="presOf" srcId="{D2C53F9E-C293-4835-9E60-B08FD6F54853}" destId="{AED72D1B-FC9C-4DC9-BFAC-DD3E2E9281B0}" srcOrd="0" destOrd="0" presId="urn:microsoft.com/office/officeart/2018/2/layout/IconVerticalSolidList"/>
    <dgm:cxn modelId="{1923A332-EB5E-4F7B-859B-613C27B96447}" type="presOf" srcId="{1169E500-F922-4AA8-85EA-6B2D7B8C776B}" destId="{14149830-CEFA-402A-A320-C1F821792252}" srcOrd="0" destOrd="0" presId="urn:microsoft.com/office/officeart/2018/2/layout/IconVerticalSolidList"/>
    <dgm:cxn modelId="{46F7814E-54FE-43DE-BA48-496F24CB886A}" type="presOf" srcId="{DE884E34-F9D8-45EC-A69E-52D8D29D7373}" destId="{21184AE7-5822-4F5F-887C-4D28A12B08AB}" srcOrd="0" destOrd="0" presId="urn:microsoft.com/office/officeart/2018/2/layout/IconVerticalSolidList"/>
    <dgm:cxn modelId="{C9D6F793-4852-4B46-8499-48DEB36F9F08}" srcId="{DE884E34-F9D8-45EC-A69E-52D8D29D7373}" destId="{D2C53F9E-C293-4835-9E60-B08FD6F54853}" srcOrd="2" destOrd="0" parTransId="{99EC3635-39EE-43B3-A770-38C6D2E77752}" sibTransId="{630C9E15-8AF4-4A8B-9959-19BA2297AF6D}"/>
    <dgm:cxn modelId="{754221B9-2536-44C1-B22E-60F0810BB9CE}" type="presOf" srcId="{FBCE5C58-4A16-4F4A-B465-9BE0C939C194}" destId="{DD7860A5-14FD-4E5A-B2E7-DCED133D2876}" srcOrd="0" destOrd="0" presId="urn:microsoft.com/office/officeart/2018/2/layout/IconVerticalSolidList"/>
    <dgm:cxn modelId="{3C8BD2CC-8E30-45F5-B814-DDE3F61D1665}" type="presOf" srcId="{96BC066A-5FC2-40A0-9680-FE5E9069D9B2}" destId="{D415FFD9-6F8B-482B-9E1C-63AC7300E73A}" srcOrd="0" destOrd="0" presId="urn:microsoft.com/office/officeart/2018/2/layout/IconVerticalSolidList"/>
    <dgm:cxn modelId="{050DF0CC-663C-427D-81F4-BB382C4AE590}" type="presOf" srcId="{561D1142-1FF0-40B9-9AEB-B20EAA7D0752}" destId="{4CD195AC-509C-4B25-B0DF-563976D13258}" srcOrd="0" destOrd="0" presId="urn:microsoft.com/office/officeart/2018/2/layout/IconVerticalSolidList"/>
    <dgm:cxn modelId="{828A10E7-132D-4AE9-AC4C-FA0D79FEBCEA}" srcId="{DE884E34-F9D8-45EC-A69E-52D8D29D7373}" destId="{FBCE5C58-4A16-4F4A-B465-9BE0C939C194}" srcOrd="1" destOrd="0" parTransId="{A9B60532-A3F0-48CB-A092-85D666273BAA}" sibTransId="{886073A0-4C82-4201-8CDE-B81B7EA2C4B7}"/>
    <dgm:cxn modelId="{62CC81E8-F8E9-473A-BA8B-9C9CCE41D1CD}" srcId="{DE884E34-F9D8-45EC-A69E-52D8D29D7373}" destId="{561D1142-1FF0-40B9-9AEB-B20EAA7D0752}" srcOrd="0" destOrd="0" parTransId="{7B4C25F3-34F9-4899-8AFC-A340DA474C5F}" sibTransId="{D4639CEF-E78E-47F8-A0DF-8EA4A20ACC83}"/>
    <dgm:cxn modelId="{37AA26F4-0F0A-4347-9386-823013802DE5}" srcId="{DE884E34-F9D8-45EC-A69E-52D8D29D7373}" destId="{1169E500-F922-4AA8-85EA-6B2D7B8C776B}" srcOrd="3" destOrd="0" parTransId="{A1B185B2-AB42-405D-8806-AB33B63ED32A}" sibTransId="{3854C8A5-0938-4A17-B582-109626E41C06}"/>
    <dgm:cxn modelId="{EF63E410-52DC-4F56-B85D-E1BEE8BB2E8F}" type="presParOf" srcId="{21184AE7-5822-4F5F-887C-4D28A12B08AB}" destId="{8BDBB7FD-D5A4-4F9C-A475-8DECA0B0E1AE}" srcOrd="0" destOrd="0" presId="urn:microsoft.com/office/officeart/2018/2/layout/IconVerticalSolidList"/>
    <dgm:cxn modelId="{64345457-0045-431B-9207-F280B561D844}" type="presParOf" srcId="{8BDBB7FD-D5A4-4F9C-A475-8DECA0B0E1AE}" destId="{081BB881-C967-41F7-B70E-FFF5E963CDDB}" srcOrd="0" destOrd="0" presId="urn:microsoft.com/office/officeart/2018/2/layout/IconVerticalSolidList"/>
    <dgm:cxn modelId="{4650C36F-2F8A-452A-96DE-86D976F4BD2C}" type="presParOf" srcId="{8BDBB7FD-D5A4-4F9C-A475-8DECA0B0E1AE}" destId="{72652DAC-55D7-4761-B8BB-6C9978F38AB2}" srcOrd="1" destOrd="0" presId="urn:microsoft.com/office/officeart/2018/2/layout/IconVerticalSolidList"/>
    <dgm:cxn modelId="{FC4F7D52-DC79-49A0-BFF1-E9B3FC9B240A}" type="presParOf" srcId="{8BDBB7FD-D5A4-4F9C-A475-8DECA0B0E1AE}" destId="{4415F2B5-D227-4EAF-9348-19BDDD623B29}" srcOrd="2" destOrd="0" presId="urn:microsoft.com/office/officeart/2018/2/layout/IconVerticalSolidList"/>
    <dgm:cxn modelId="{2A130ADC-3AE1-4FAD-89D3-C672CE263470}" type="presParOf" srcId="{8BDBB7FD-D5A4-4F9C-A475-8DECA0B0E1AE}" destId="{4CD195AC-509C-4B25-B0DF-563976D13258}" srcOrd="3" destOrd="0" presId="urn:microsoft.com/office/officeart/2018/2/layout/IconVerticalSolidList"/>
    <dgm:cxn modelId="{5003D87D-6F44-4457-94A2-24C509E02283}" type="presParOf" srcId="{21184AE7-5822-4F5F-887C-4D28A12B08AB}" destId="{4F7E5F27-AFFA-4B8C-A2B1-85C5F5D62C75}" srcOrd="1" destOrd="0" presId="urn:microsoft.com/office/officeart/2018/2/layout/IconVerticalSolidList"/>
    <dgm:cxn modelId="{B75C4F72-EF2C-4AAA-9550-E15321B3E157}" type="presParOf" srcId="{21184AE7-5822-4F5F-887C-4D28A12B08AB}" destId="{50DD67D1-CCDB-4520-863D-B27B062730E2}" srcOrd="2" destOrd="0" presId="urn:microsoft.com/office/officeart/2018/2/layout/IconVerticalSolidList"/>
    <dgm:cxn modelId="{F5BAB51A-3EE8-4D2D-8A7D-27D3A8860F41}" type="presParOf" srcId="{50DD67D1-CCDB-4520-863D-B27B062730E2}" destId="{A06B0B23-3967-48A9-9DB6-A6DAC798CBD2}" srcOrd="0" destOrd="0" presId="urn:microsoft.com/office/officeart/2018/2/layout/IconVerticalSolidList"/>
    <dgm:cxn modelId="{DCE8AC16-D73A-4E57-9D06-CD847E8623E8}" type="presParOf" srcId="{50DD67D1-CCDB-4520-863D-B27B062730E2}" destId="{86827C28-9A6E-41C9-8B53-84186E4F10F9}" srcOrd="1" destOrd="0" presId="urn:microsoft.com/office/officeart/2018/2/layout/IconVerticalSolidList"/>
    <dgm:cxn modelId="{34BBDFD2-3980-4C49-A9A0-ED1F68B93A25}" type="presParOf" srcId="{50DD67D1-CCDB-4520-863D-B27B062730E2}" destId="{DEDD15F0-854C-4F07-9511-14108B43F582}" srcOrd="2" destOrd="0" presId="urn:microsoft.com/office/officeart/2018/2/layout/IconVerticalSolidList"/>
    <dgm:cxn modelId="{58C9FC48-AD5D-4285-85A0-7C97FFB3DD07}" type="presParOf" srcId="{50DD67D1-CCDB-4520-863D-B27B062730E2}" destId="{DD7860A5-14FD-4E5A-B2E7-DCED133D2876}" srcOrd="3" destOrd="0" presId="urn:microsoft.com/office/officeart/2018/2/layout/IconVerticalSolidList"/>
    <dgm:cxn modelId="{4ED61D82-72AA-4E08-84CE-990399851EAC}" type="presParOf" srcId="{21184AE7-5822-4F5F-887C-4D28A12B08AB}" destId="{2727948D-82AB-4319-8784-23458204E6A6}" srcOrd="3" destOrd="0" presId="urn:microsoft.com/office/officeart/2018/2/layout/IconVerticalSolidList"/>
    <dgm:cxn modelId="{F7B96583-34DC-4BDC-97C8-C079EB2EEFA2}" type="presParOf" srcId="{21184AE7-5822-4F5F-887C-4D28A12B08AB}" destId="{DC432AA0-C4A5-4EA4-9C96-52AF374B5EB8}" srcOrd="4" destOrd="0" presId="urn:microsoft.com/office/officeart/2018/2/layout/IconVerticalSolidList"/>
    <dgm:cxn modelId="{10D8C7F7-963C-4019-B2A5-3706464F2E88}" type="presParOf" srcId="{DC432AA0-C4A5-4EA4-9C96-52AF374B5EB8}" destId="{E24DCE66-D7E9-4480-9B1C-9F5BECD9F211}" srcOrd="0" destOrd="0" presId="urn:microsoft.com/office/officeart/2018/2/layout/IconVerticalSolidList"/>
    <dgm:cxn modelId="{8534BA44-C47E-448C-9D61-162F4FF92E35}" type="presParOf" srcId="{DC432AA0-C4A5-4EA4-9C96-52AF374B5EB8}" destId="{DBD84F60-C6F9-4470-ADC7-7EB69B566DC3}" srcOrd="1" destOrd="0" presId="urn:microsoft.com/office/officeart/2018/2/layout/IconVerticalSolidList"/>
    <dgm:cxn modelId="{F1645405-3083-4319-8657-EC33C84C4F16}" type="presParOf" srcId="{DC432AA0-C4A5-4EA4-9C96-52AF374B5EB8}" destId="{E4F05F23-E6A5-4648-B4DA-DA9623E72291}" srcOrd="2" destOrd="0" presId="urn:microsoft.com/office/officeart/2018/2/layout/IconVerticalSolidList"/>
    <dgm:cxn modelId="{354D9B6C-456A-4A80-BBE9-8F410158777B}" type="presParOf" srcId="{DC432AA0-C4A5-4EA4-9C96-52AF374B5EB8}" destId="{AED72D1B-FC9C-4DC9-BFAC-DD3E2E9281B0}" srcOrd="3" destOrd="0" presId="urn:microsoft.com/office/officeart/2018/2/layout/IconVerticalSolidList"/>
    <dgm:cxn modelId="{4DF07468-759F-4CCB-B62E-59FD76ED540F}" type="presParOf" srcId="{21184AE7-5822-4F5F-887C-4D28A12B08AB}" destId="{D8245E2B-1EE9-40CE-843A-20061EBE9994}" srcOrd="5" destOrd="0" presId="urn:microsoft.com/office/officeart/2018/2/layout/IconVerticalSolidList"/>
    <dgm:cxn modelId="{C5921C7D-D860-4C3B-B717-BD0478691FEF}" type="presParOf" srcId="{21184AE7-5822-4F5F-887C-4D28A12B08AB}" destId="{B4BB5969-8DC3-4696-B3F2-E437285FAEF4}" srcOrd="6" destOrd="0" presId="urn:microsoft.com/office/officeart/2018/2/layout/IconVerticalSolidList"/>
    <dgm:cxn modelId="{07430429-2C55-458D-AA4E-4721D44829F8}" type="presParOf" srcId="{B4BB5969-8DC3-4696-B3F2-E437285FAEF4}" destId="{B414FA81-3EE9-4B81-8C5B-0F77867B3233}" srcOrd="0" destOrd="0" presId="urn:microsoft.com/office/officeart/2018/2/layout/IconVerticalSolidList"/>
    <dgm:cxn modelId="{33772169-F5D9-4F32-A87B-4FDDD1FCC886}" type="presParOf" srcId="{B4BB5969-8DC3-4696-B3F2-E437285FAEF4}" destId="{0B14F4C5-1D6A-4B40-80E1-3056E5C9398B}" srcOrd="1" destOrd="0" presId="urn:microsoft.com/office/officeart/2018/2/layout/IconVerticalSolidList"/>
    <dgm:cxn modelId="{79B3E615-C8F9-4584-8707-0E346924416D}" type="presParOf" srcId="{B4BB5969-8DC3-4696-B3F2-E437285FAEF4}" destId="{7A1ECB74-5080-4930-BCFF-376E2A345195}" srcOrd="2" destOrd="0" presId="urn:microsoft.com/office/officeart/2018/2/layout/IconVerticalSolidList"/>
    <dgm:cxn modelId="{F2380A32-1888-4F22-ADB9-1DB862E96B6D}" type="presParOf" srcId="{B4BB5969-8DC3-4696-B3F2-E437285FAEF4}" destId="{14149830-CEFA-402A-A320-C1F821792252}" srcOrd="3" destOrd="0" presId="urn:microsoft.com/office/officeart/2018/2/layout/IconVerticalSolidList"/>
    <dgm:cxn modelId="{8F7D7F42-0D95-4994-AD3C-A9CC26346058}" type="presParOf" srcId="{21184AE7-5822-4F5F-887C-4D28A12B08AB}" destId="{02EF76AA-5961-4227-B118-E30CE3A7BEEE}" srcOrd="7" destOrd="0" presId="urn:microsoft.com/office/officeart/2018/2/layout/IconVerticalSolidList"/>
    <dgm:cxn modelId="{76BE0811-A288-46DA-AEDC-F27BA2457009}" type="presParOf" srcId="{21184AE7-5822-4F5F-887C-4D28A12B08AB}" destId="{5A69EFBC-B48C-4C72-B90C-6E1FA15A4FE0}" srcOrd="8" destOrd="0" presId="urn:microsoft.com/office/officeart/2018/2/layout/IconVerticalSolidList"/>
    <dgm:cxn modelId="{00668922-1003-4F68-A079-AF35D85B55B7}" type="presParOf" srcId="{5A69EFBC-B48C-4C72-B90C-6E1FA15A4FE0}" destId="{AEBB0E70-261F-409A-85CB-9DE0963798F4}" srcOrd="0" destOrd="0" presId="urn:microsoft.com/office/officeart/2018/2/layout/IconVerticalSolidList"/>
    <dgm:cxn modelId="{0E0522C3-FDF7-42C4-9BBA-8F24D47BAE9D}" type="presParOf" srcId="{5A69EFBC-B48C-4C72-B90C-6E1FA15A4FE0}" destId="{7133C7CC-47AA-4EBC-B144-824C3C9DC0F8}" srcOrd="1" destOrd="0" presId="urn:microsoft.com/office/officeart/2018/2/layout/IconVerticalSolidList"/>
    <dgm:cxn modelId="{409B95B6-055C-492F-83DC-21F6406F7101}" type="presParOf" srcId="{5A69EFBC-B48C-4C72-B90C-6E1FA15A4FE0}" destId="{06F2FD12-726F-4FC8-8AEF-89DAA21C993B}" srcOrd="2" destOrd="0" presId="urn:microsoft.com/office/officeart/2018/2/layout/IconVerticalSolidList"/>
    <dgm:cxn modelId="{AE419B3B-A8F1-4FF0-BBF6-76FB965046F5}" type="presParOf" srcId="{5A69EFBC-B48C-4C72-B90C-6E1FA15A4FE0}" destId="{D415FFD9-6F8B-482B-9E1C-63AC7300E7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8E7021-2F0F-4442-B6B5-3C347D2B0A66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611ED5-A3B5-4356-AB4F-7EBB6956025A}">
      <dgm:prSet custT="1"/>
      <dgm:spPr/>
      <dgm:t>
        <a:bodyPr/>
        <a:lstStyle/>
        <a:p>
          <a:r>
            <a:rPr lang="en-US" sz="2400" dirty="0"/>
            <a:t>Enterprise grade staking infrastructure.</a:t>
          </a:r>
        </a:p>
      </dgm:t>
    </dgm:pt>
    <dgm:pt modelId="{A4439CAF-EFED-42BA-8236-509CD34A0E72}" type="parTrans" cxnId="{DD8557A4-4503-4E2C-AB3C-7A30A8813688}">
      <dgm:prSet/>
      <dgm:spPr/>
      <dgm:t>
        <a:bodyPr/>
        <a:lstStyle/>
        <a:p>
          <a:endParaRPr lang="en-US"/>
        </a:p>
      </dgm:t>
    </dgm:pt>
    <dgm:pt modelId="{7C98B7B6-A8E5-4058-B172-A193AA0DA6B9}" type="sibTrans" cxnId="{DD8557A4-4503-4E2C-AB3C-7A30A8813688}">
      <dgm:prSet/>
      <dgm:spPr/>
      <dgm:t>
        <a:bodyPr/>
        <a:lstStyle/>
        <a:p>
          <a:endParaRPr lang="en-US"/>
        </a:p>
      </dgm:t>
    </dgm:pt>
    <dgm:pt modelId="{E6AD681C-9B23-4FD3-89AD-56CBDE7EEB64}">
      <dgm:prSet custT="1"/>
      <dgm:spPr/>
      <dgm:t>
        <a:bodyPr/>
        <a:lstStyle/>
        <a:p>
          <a:r>
            <a:rPr lang="en-US" sz="2400" dirty="0"/>
            <a:t>Fully managed validators so businesses don’t need technical know how.</a:t>
          </a:r>
        </a:p>
      </dgm:t>
    </dgm:pt>
    <dgm:pt modelId="{68F0803C-8088-447F-A7A2-91CC658E7E37}" type="parTrans" cxnId="{51EE49C8-1BCF-4CC1-AB7E-27D71F27CA68}">
      <dgm:prSet/>
      <dgm:spPr/>
      <dgm:t>
        <a:bodyPr/>
        <a:lstStyle/>
        <a:p>
          <a:endParaRPr lang="en-US"/>
        </a:p>
      </dgm:t>
    </dgm:pt>
    <dgm:pt modelId="{07B4FF8F-442D-4718-BE7E-36EAA236221F}" type="sibTrans" cxnId="{51EE49C8-1BCF-4CC1-AB7E-27D71F27CA68}">
      <dgm:prSet/>
      <dgm:spPr/>
      <dgm:t>
        <a:bodyPr/>
        <a:lstStyle/>
        <a:p>
          <a:endParaRPr lang="en-US"/>
        </a:p>
      </dgm:t>
    </dgm:pt>
    <dgm:pt modelId="{72887364-3E0F-4FE3-B253-CFAF2DA8F2DD}">
      <dgm:prSet custT="1"/>
      <dgm:spPr/>
      <dgm:t>
        <a:bodyPr/>
        <a:lstStyle/>
        <a:p>
          <a:r>
            <a:rPr lang="en-US" sz="2400" dirty="0"/>
            <a:t>Removes complexity for businesses &amp; institutions.</a:t>
          </a:r>
        </a:p>
      </dgm:t>
    </dgm:pt>
    <dgm:pt modelId="{B3EDA26F-D6C8-4404-8AC0-84412A477FEB}" type="parTrans" cxnId="{ADCFEC46-A503-4484-B94B-976C51AD50D9}">
      <dgm:prSet/>
      <dgm:spPr/>
      <dgm:t>
        <a:bodyPr/>
        <a:lstStyle/>
        <a:p>
          <a:endParaRPr lang="en-US"/>
        </a:p>
      </dgm:t>
    </dgm:pt>
    <dgm:pt modelId="{88A2B4D3-A834-4C8D-A918-0AF08D6A720C}" type="sibTrans" cxnId="{ADCFEC46-A503-4484-B94B-976C51AD50D9}">
      <dgm:prSet/>
      <dgm:spPr/>
      <dgm:t>
        <a:bodyPr/>
        <a:lstStyle/>
        <a:p>
          <a:endParaRPr lang="en-US"/>
        </a:p>
      </dgm:t>
    </dgm:pt>
    <dgm:pt modelId="{0DCC4271-342C-4856-A42E-0FA402DE3F90}">
      <dgm:prSet custT="1"/>
      <dgm:spPr/>
      <dgm:t>
        <a:bodyPr/>
        <a:lstStyle/>
        <a:p>
          <a:r>
            <a:rPr lang="en-US" sz="2400" dirty="0"/>
            <a:t>Supports major Proof-of-Stake blockchains.</a:t>
          </a:r>
        </a:p>
      </dgm:t>
    </dgm:pt>
    <dgm:pt modelId="{DEF0030E-804A-47DA-9CBD-EE90B64E79D5}" type="parTrans" cxnId="{14734150-E2EE-4EEF-BB15-02314220034C}">
      <dgm:prSet/>
      <dgm:spPr/>
      <dgm:t>
        <a:bodyPr/>
        <a:lstStyle/>
        <a:p>
          <a:endParaRPr lang="en-US"/>
        </a:p>
      </dgm:t>
    </dgm:pt>
    <dgm:pt modelId="{50CDA961-219A-4787-A3EF-1A46AE20BB20}" type="sibTrans" cxnId="{14734150-E2EE-4EEF-BB15-02314220034C}">
      <dgm:prSet/>
      <dgm:spPr/>
      <dgm:t>
        <a:bodyPr/>
        <a:lstStyle/>
        <a:p>
          <a:endParaRPr lang="en-US"/>
        </a:p>
      </dgm:t>
    </dgm:pt>
    <dgm:pt modelId="{B2B58DEA-7B1F-4C46-B031-7DBE19B85E78}" type="pres">
      <dgm:prSet presAssocID="{358E7021-2F0F-4442-B6B5-3C347D2B0A66}" presName="linear" presStyleCnt="0">
        <dgm:presLayoutVars>
          <dgm:animLvl val="lvl"/>
          <dgm:resizeHandles val="exact"/>
        </dgm:presLayoutVars>
      </dgm:prSet>
      <dgm:spPr/>
    </dgm:pt>
    <dgm:pt modelId="{CB46BB03-7646-B94E-AF99-217DC790C6AB}" type="pres">
      <dgm:prSet presAssocID="{1A611ED5-A3B5-4356-AB4F-7EBB6956025A}" presName="parentText" presStyleLbl="node1" presStyleIdx="0" presStyleCnt="4" custLinFactY="-50160" custLinFactNeighborX="20528" custLinFactNeighborY="-100000">
        <dgm:presLayoutVars>
          <dgm:chMax val="0"/>
          <dgm:bulletEnabled val="1"/>
        </dgm:presLayoutVars>
      </dgm:prSet>
      <dgm:spPr/>
    </dgm:pt>
    <dgm:pt modelId="{99BF729B-5F86-CA4C-8CBD-0918786473AD}" type="pres">
      <dgm:prSet presAssocID="{7C98B7B6-A8E5-4058-B172-A193AA0DA6B9}" presName="spacer" presStyleCnt="0"/>
      <dgm:spPr/>
    </dgm:pt>
    <dgm:pt modelId="{830C4DBF-015C-0B4C-AAE9-2E4CE17BFE18}" type="pres">
      <dgm:prSet presAssocID="{E6AD681C-9B23-4FD3-89AD-56CBDE7EEB6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1F2D763-42D0-9949-B749-3BD76B2E0487}" type="pres">
      <dgm:prSet presAssocID="{07B4FF8F-442D-4718-BE7E-36EAA236221F}" presName="spacer" presStyleCnt="0"/>
      <dgm:spPr/>
    </dgm:pt>
    <dgm:pt modelId="{9E06C591-5150-854C-A622-4B2503754796}" type="pres">
      <dgm:prSet presAssocID="{72887364-3E0F-4FE3-B253-CFAF2DA8F2D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474BC5D-5B40-C242-BD61-366B9E6B88C5}" type="pres">
      <dgm:prSet presAssocID="{88A2B4D3-A834-4C8D-A918-0AF08D6A720C}" presName="spacer" presStyleCnt="0"/>
      <dgm:spPr/>
    </dgm:pt>
    <dgm:pt modelId="{56EBED4D-9226-C842-8402-0CB8610582ED}" type="pres">
      <dgm:prSet presAssocID="{0DCC4271-342C-4856-A42E-0FA402DE3F9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DCFEC46-A503-4484-B94B-976C51AD50D9}" srcId="{358E7021-2F0F-4442-B6B5-3C347D2B0A66}" destId="{72887364-3E0F-4FE3-B253-CFAF2DA8F2DD}" srcOrd="2" destOrd="0" parTransId="{B3EDA26F-D6C8-4404-8AC0-84412A477FEB}" sibTransId="{88A2B4D3-A834-4C8D-A918-0AF08D6A720C}"/>
    <dgm:cxn modelId="{FD260349-5CD9-FE4A-8E2C-B57A2CD7CD1A}" type="presOf" srcId="{358E7021-2F0F-4442-B6B5-3C347D2B0A66}" destId="{B2B58DEA-7B1F-4C46-B031-7DBE19B85E78}" srcOrd="0" destOrd="0" presId="urn:microsoft.com/office/officeart/2005/8/layout/vList2"/>
    <dgm:cxn modelId="{BB582B4B-3484-4049-99C4-42189E59BA8D}" type="presOf" srcId="{1A611ED5-A3B5-4356-AB4F-7EBB6956025A}" destId="{CB46BB03-7646-B94E-AF99-217DC790C6AB}" srcOrd="0" destOrd="0" presId="urn:microsoft.com/office/officeart/2005/8/layout/vList2"/>
    <dgm:cxn modelId="{14734150-E2EE-4EEF-BB15-02314220034C}" srcId="{358E7021-2F0F-4442-B6B5-3C347D2B0A66}" destId="{0DCC4271-342C-4856-A42E-0FA402DE3F90}" srcOrd="3" destOrd="0" parTransId="{DEF0030E-804A-47DA-9CBD-EE90B64E79D5}" sibTransId="{50CDA961-219A-4787-A3EF-1A46AE20BB20}"/>
    <dgm:cxn modelId="{DD8557A4-4503-4E2C-AB3C-7A30A8813688}" srcId="{358E7021-2F0F-4442-B6B5-3C347D2B0A66}" destId="{1A611ED5-A3B5-4356-AB4F-7EBB6956025A}" srcOrd="0" destOrd="0" parTransId="{A4439CAF-EFED-42BA-8236-509CD34A0E72}" sibTransId="{7C98B7B6-A8E5-4058-B172-A193AA0DA6B9}"/>
    <dgm:cxn modelId="{C93B13B8-2EE4-2C45-8030-5467D21B96BA}" type="presOf" srcId="{0DCC4271-342C-4856-A42E-0FA402DE3F90}" destId="{56EBED4D-9226-C842-8402-0CB8610582ED}" srcOrd="0" destOrd="0" presId="urn:microsoft.com/office/officeart/2005/8/layout/vList2"/>
    <dgm:cxn modelId="{51EE49C8-1BCF-4CC1-AB7E-27D71F27CA68}" srcId="{358E7021-2F0F-4442-B6B5-3C347D2B0A66}" destId="{E6AD681C-9B23-4FD3-89AD-56CBDE7EEB64}" srcOrd="1" destOrd="0" parTransId="{68F0803C-8088-447F-A7A2-91CC658E7E37}" sibTransId="{07B4FF8F-442D-4718-BE7E-36EAA236221F}"/>
    <dgm:cxn modelId="{BAEAC1CD-93A5-6E47-A29F-886D3FD145FD}" type="presOf" srcId="{72887364-3E0F-4FE3-B253-CFAF2DA8F2DD}" destId="{9E06C591-5150-854C-A622-4B2503754796}" srcOrd="0" destOrd="0" presId="urn:microsoft.com/office/officeart/2005/8/layout/vList2"/>
    <dgm:cxn modelId="{BB9CB4E0-47D5-514D-976F-FE2E74ADB7F6}" type="presOf" srcId="{E6AD681C-9B23-4FD3-89AD-56CBDE7EEB64}" destId="{830C4DBF-015C-0B4C-AAE9-2E4CE17BFE18}" srcOrd="0" destOrd="0" presId="urn:microsoft.com/office/officeart/2005/8/layout/vList2"/>
    <dgm:cxn modelId="{DD0B51E4-214A-764C-968B-6632E4CD29D6}" type="presParOf" srcId="{B2B58DEA-7B1F-4C46-B031-7DBE19B85E78}" destId="{CB46BB03-7646-B94E-AF99-217DC790C6AB}" srcOrd="0" destOrd="0" presId="urn:microsoft.com/office/officeart/2005/8/layout/vList2"/>
    <dgm:cxn modelId="{1642DECE-4A5A-9647-8348-7DB384381CE2}" type="presParOf" srcId="{B2B58DEA-7B1F-4C46-B031-7DBE19B85E78}" destId="{99BF729B-5F86-CA4C-8CBD-0918786473AD}" srcOrd="1" destOrd="0" presId="urn:microsoft.com/office/officeart/2005/8/layout/vList2"/>
    <dgm:cxn modelId="{F7747693-B7C0-AF4F-BC8B-904EEE151DE6}" type="presParOf" srcId="{B2B58DEA-7B1F-4C46-B031-7DBE19B85E78}" destId="{830C4DBF-015C-0B4C-AAE9-2E4CE17BFE18}" srcOrd="2" destOrd="0" presId="urn:microsoft.com/office/officeart/2005/8/layout/vList2"/>
    <dgm:cxn modelId="{D0498F2F-6F07-1E41-B9D5-F795396C148D}" type="presParOf" srcId="{B2B58DEA-7B1F-4C46-B031-7DBE19B85E78}" destId="{31F2D763-42D0-9949-B749-3BD76B2E0487}" srcOrd="3" destOrd="0" presId="urn:microsoft.com/office/officeart/2005/8/layout/vList2"/>
    <dgm:cxn modelId="{41B3ECC0-146F-7D4D-B0C7-80AC630AECB6}" type="presParOf" srcId="{B2B58DEA-7B1F-4C46-B031-7DBE19B85E78}" destId="{9E06C591-5150-854C-A622-4B2503754796}" srcOrd="4" destOrd="0" presId="urn:microsoft.com/office/officeart/2005/8/layout/vList2"/>
    <dgm:cxn modelId="{3B75D96C-11D2-E641-B97D-3E45A53B3C91}" type="presParOf" srcId="{B2B58DEA-7B1F-4C46-B031-7DBE19B85E78}" destId="{1474BC5D-5B40-C242-BD61-366B9E6B88C5}" srcOrd="5" destOrd="0" presId="urn:microsoft.com/office/officeart/2005/8/layout/vList2"/>
    <dgm:cxn modelId="{1C0C3510-C728-3D40-9047-DB1E1945C0D3}" type="presParOf" srcId="{B2B58DEA-7B1F-4C46-B031-7DBE19B85E78}" destId="{56EBED4D-9226-C842-8402-0CB8610582E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BB881-C967-41F7-B70E-FFF5E963CDDB}">
      <dsp:nvSpPr>
        <dsp:cNvPr id="0" name=""/>
        <dsp:cNvSpPr/>
      </dsp:nvSpPr>
      <dsp:spPr>
        <a:xfrm>
          <a:off x="0" y="4592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52DAC-55D7-4761-B8BB-6C9978F38AB2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195AC-509C-4B25-B0DF-563976D13258}">
      <dsp:nvSpPr>
        <dsp:cNvPr id="0" name=""/>
        <dsp:cNvSpPr/>
      </dsp:nvSpPr>
      <dsp:spPr>
        <a:xfrm>
          <a:off x="1129902" y="4592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Running validators requires technical expertise &amp; 24/7 monitoring.</a:t>
          </a:r>
          <a:endParaRPr lang="en-US" sz="1900" kern="1200" dirty="0"/>
        </a:p>
      </dsp:txBody>
      <dsp:txXfrm>
        <a:off x="1129902" y="4592"/>
        <a:ext cx="5171698" cy="978270"/>
      </dsp:txXfrm>
    </dsp:sp>
    <dsp:sp modelId="{A06B0B23-3967-48A9-9DB6-A6DAC798CBD2}">
      <dsp:nvSpPr>
        <dsp:cNvPr id="0" name=""/>
        <dsp:cNvSpPr/>
      </dsp:nvSpPr>
      <dsp:spPr>
        <a:xfrm>
          <a:off x="0" y="1227431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27C28-9A6E-41C9-8B53-84186E4F10F9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860A5-14FD-4E5A-B2E7-DCED133D2876}">
      <dsp:nvSpPr>
        <dsp:cNvPr id="0" name=""/>
        <dsp:cNvSpPr/>
      </dsp:nvSpPr>
      <dsp:spPr>
        <a:xfrm>
          <a:off x="1129902" y="1227431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Risks include slashing, downtime, and security vulnerabilities.</a:t>
          </a:r>
          <a:endParaRPr lang="en-US" sz="1900" kern="1200" dirty="0"/>
        </a:p>
      </dsp:txBody>
      <dsp:txXfrm>
        <a:off x="1129902" y="1227431"/>
        <a:ext cx="5171698" cy="978270"/>
      </dsp:txXfrm>
    </dsp:sp>
    <dsp:sp modelId="{E24DCE66-D7E9-4480-9B1C-9F5BECD9F211}">
      <dsp:nvSpPr>
        <dsp:cNvPr id="0" name=""/>
        <dsp:cNvSpPr/>
      </dsp:nvSpPr>
      <dsp:spPr>
        <a:xfrm>
          <a:off x="0" y="2450269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84F60-C6F9-4470-ADC7-7EB69B566DC3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72D1B-FC9C-4DC9-BFAC-DD3E2E9281B0}">
      <dsp:nvSpPr>
        <dsp:cNvPr id="0" name=""/>
        <dsp:cNvSpPr/>
      </dsp:nvSpPr>
      <dsp:spPr>
        <a:xfrm>
          <a:off x="1129902" y="2450269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High infrastructure costs and operational overhead.</a:t>
          </a:r>
          <a:endParaRPr lang="en-US" sz="1900" kern="1200"/>
        </a:p>
      </dsp:txBody>
      <dsp:txXfrm>
        <a:off x="1129902" y="2450269"/>
        <a:ext cx="5171698" cy="978270"/>
      </dsp:txXfrm>
    </dsp:sp>
    <dsp:sp modelId="{B414FA81-3EE9-4B81-8C5B-0F77867B3233}">
      <dsp:nvSpPr>
        <dsp:cNvPr id="0" name=""/>
        <dsp:cNvSpPr/>
      </dsp:nvSpPr>
      <dsp:spPr>
        <a:xfrm>
          <a:off x="0" y="3673107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4F4C5-1D6A-4B40-80E1-3056E5C9398B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49830-CEFA-402A-A320-C1F821792252}">
      <dsp:nvSpPr>
        <dsp:cNvPr id="0" name=""/>
        <dsp:cNvSpPr/>
      </dsp:nvSpPr>
      <dsp:spPr>
        <a:xfrm>
          <a:off x="1129902" y="3673107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Regulatory &amp; compliance complexities.</a:t>
          </a:r>
          <a:endParaRPr lang="en-US" sz="1900" kern="1200"/>
        </a:p>
      </dsp:txBody>
      <dsp:txXfrm>
        <a:off x="1129902" y="3673107"/>
        <a:ext cx="5171698" cy="978270"/>
      </dsp:txXfrm>
    </dsp:sp>
    <dsp:sp modelId="{AEBB0E70-261F-409A-85CB-9DE0963798F4}">
      <dsp:nvSpPr>
        <dsp:cNvPr id="0" name=""/>
        <dsp:cNvSpPr/>
      </dsp:nvSpPr>
      <dsp:spPr>
        <a:xfrm>
          <a:off x="0" y="4895945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3C7CC-47AA-4EBC-B144-824C3C9DC0F8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5FFD9-6F8B-482B-9E1C-63AC7300E73A}">
      <dsp:nvSpPr>
        <dsp:cNvPr id="0" name=""/>
        <dsp:cNvSpPr/>
      </dsp:nvSpPr>
      <dsp:spPr>
        <a:xfrm>
          <a:off x="1129902" y="4895945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The solution: Kiln offers a fully managed, institutional grade staking solution. </a:t>
          </a:r>
          <a:endParaRPr lang="en-US" sz="1900" kern="1200" dirty="0"/>
        </a:p>
      </dsp:txBody>
      <dsp:txXfrm>
        <a:off x="1129902" y="4895945"/>
        <a:ext cx="5171698" cy="978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6BB03-7646-B94E-AF99-217DC790C6AB}">
      <dsp:nvSpPr>
        <dsp:cNvPr id="0" name=""/>
        <dsp:cNvSpPr/>
      </dsp:nvSpPr>
      <dsp:spPr>
        <a:xfrm>
          <a:off x="0" y="0"/>
          <a:ext cx="5592417" cy="1141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Enterprise grade staking infrastructure.</a:t>
          </a:r>
        </a:p>
      </dsp:txBody>
      <dsp:txXfrm>
        <a:off x="55744" y="55744"/>
        <a:ext cx="5480929" cy="1030432"/>
      </dsp:txXfrm>
    </dsp:sp>
    <dsp:sp modelId="{830C4DBF-015C-0B4C-AAE9-2E4CE17BFE18}">
      <dsp:nvSpPr>
        <dsp:cNvPr id="0" name=""/>
        <dsp:cNvSpPr/>
      </dsp:nvSpPr>
      <dsp:spPr>
        <a:xfrm>
          <a:off x="0" y="1327908"/>
          <a:ext cx="5592417" cy="1141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Fully managed validators so businesses don’t need technical know how.</a:t>
          </a:r>
        </a:p>
      </dsp:txBody>
      <dsp:txXfrm>
        <a:off x="55744" y="1383652"/>
        <a:ext cx="5480929" cy="1030432"/>
      </dsp:txXfrm>
    </dsp:sp>
    <dsp:sp modelId="{9E06C591-5150-854C-A622-4B2503754796}">
      <dsp:nvSpPr>
        <dsp:cNvPr id="0" name=""/>
        <dsp:cNvSpPr/>
      </dsp:nvSpPr>
      <dsp:spPr>
        <a:xfrm>
          <a:off x="0" y="2645509"/>
          <a:ext cx="5592417" cy="1141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Removes complexity for businesses &amp; institutions.</a:t>
          </a:r>
        </a:p>
      </dsp:txBody>
      <dsp:txXfrm>
        <a:off x="55744" y="2701253"/>
        <a:ext cx="5480929" cy="1030432"/>
      </dsp:txXfrm>
    </dsp:sp>
    <dsp:sp modelId="{56EBED4D-9226-C842-8402-0CB8610582ED}">
      <dsp:nvSpPr>
        <dsp:cNvPr id="0" name=""/>
        <dsp:cNvSpPr/>
      </dsp:nvSpPr>
      <dsp:spPr>
        <a:xfrm>
          <a:off x="0" y="3963109"/>
          <a:ext cx="5592417" cy="1141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Supports major Proof-of-Stake blockchains.</a:t>
          </a:r>
        </a:p>
      </dsp:txBody>
      <dsp:txXfrm>
        <a:off x="55744" y="4018853"/>
        <a:ext cx="5480929" cy="1030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3/23/25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3/23/25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E17E-6C78-5761-2E79-02CD42E26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151A3-698E-877B-DC72-6DA77BD59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F6F9B-1344-FA64-9318-E52AEAAA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B60B9-79FA-804A-07D6-CA971224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0A3E0-D394-FBB8-DB63-A2D84C9D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6751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D5DB-87D7-E9EF-F65A-E499A7DF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181FB-25E8-170D-3866-F868C4130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138B-3C7D-2BEA-6859-1595FC60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26B25-691E-2158-8FA5-D8DA59902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0FD93-CED9-7D3E-5684-79332695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979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C9B31-E60A-B375-BEE4-433A6F6B2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5D0B6-DA0E-EA30-9A35-B5BDD2F21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51B7F-36E1-3377-E12F-99E134D7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47D8F-F983-B8C3-3FFF-40C231775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A45E-114A-C4BA-81F7-3662117B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2149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23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92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74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52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40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87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17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8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0BB8-6C83-9B7A-717B-9C32239E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E341-A001-C34F-83BF-0573A57B8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CACEB-0C47-2142-FF93-83940980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7E00B-AB32-AD08-D01F-41411963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42B4-F166-14D8-07A2-44EA5BBA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050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81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368A-5AEA-C34C-4E1A-5B20EED79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A9F2E-F857-E952-B660-05A4C6458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F94F1-75DD-12FC-B450-F7F99680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78A96-899D-2A4B-55E2-A8BDA5DD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81064-43B2-4353-AECC-B27C5B93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70820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F4A6-ED8B-92DB-6509-5BEB4F62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C19A1-787A-A3CC-7515-3FB815693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C9AE3-5377-17ED-92F9-21EDC7237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3200C-8F9B-0DCF-B32C-40E20D787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5CCC6-D903-8B93-5C57-6FE47AFC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040FD-1445-C1CC-60EA-F37D1EBAF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119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BEC1-A391-6FCD-2473-FE278DE77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C5B99-FAB8-BE54-197B-677A07957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23571-1634-5490-8479-73D749991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D881C-EEAD-627C-C52E-9C982FB419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A54735-F3C8-7F2F-1836-6B21698E3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A07F1-4852-427C-6B94-1BCD1D59E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3BC8C-C6FF-BF72-96AE-D4DFBDDD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484DB6-D941-DF93-DA22-82ABF2D7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53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77CF-423F-133C-AC8A-C4E870DC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C5AE3-9E3A-19AA-09B7-7A8B22FA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F0948-392F-2434-69EB-2AD8A438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63B62-A3A3-749C-D7DC-DF51146E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047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AA6EC7-BE01-2ED5-F2AB-038CDA03F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72ACF-534B-4A34-9120-3A43EEA0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2F90E-24DD-75B8-D557-26CB2FBD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867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EA0A-1701-B204-160F-F483228E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FA1CD-5B69-4F05-6023-5ED5EE0C6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B23AC-3660-7E3A-4322-6370E792D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0683A-467A-C219-2309-165B7923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11C84-30CD-687C-CAF9-86755899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ED807-5728-EA71-F328-428C4F03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239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06F8-92A3-F3C0-2938-E7E57C57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40720-95A2-BC2E-5419-B40665F45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3A076-D89B-924B-058A-9525BE148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CDD66-9653-81B5-9AF0-EF981921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0CA9-6461-7118-4F1C-16F395B1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AD3D5-0E89-AA4A-451A-310EF4A5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343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E6849-EA9A-DA62-6810-DCE65AF56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6BA13-3A2F-4D39-89B2-59C9A4D4F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2116F-37F0-BDD5-39C6-CA73FA80D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5C889-0728-8832-C41F-C5C9A6CD1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70B20-980B-6927-3330-5A7973F42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3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09" r:id="rId21"/>
    <p:sldLayoutId id="2147483710" r:id="rId22"/>
    <p:sldLayoutId id="2147483712" r:id="rId23"/>
    <p:sldLayoutId id="2147483715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318362-BFF8-AD32-8BEB-CD2FB337C5BB}"/>
              </a:ext>
            </a:extLst>
          </p:cNvPr>
          <p:cNvSpPr/>
          <p:nvPr/>
        </p:nvSpPr>
        <p:spPr>
          <a:xfrm>
            <a:off x="5556738" y="1740459"/>
            <a:ext cx="5904809" cy="2016655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6737" y="1729217"/>
            <a:ext cx="5904809" cy="177012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600" dirty="0"/>
              <a:t>Kiln Products Overview </a:t>
            </a:r>
            <a:br>
              <a:rPr lang="en-US" sz="3600" dirty="0"/>
            </a:br>
            <a:r>
              <a:rPr lang="en-US" sz="3600" dirty="0"/>
              <a:t>&amp; </a:t>
            </a:r>
            <a:br>
              <a:rPr lang="en-US" sz="3600" dirty="0"/>
            </a:br>
            <a:r>
              <a:rPr lang="en-US" sz="3600" dirty="0"/>
              <a:t>Reporting API demonstration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9A461-FC68-684E-12EB-907470019B71}"/>
              </a:ext>
            </a:extLst>
          </p:cNvPr>
          <p:cNvSpPr txBox="1"/>
          <p:nvPr/>
        </p:nvSpPr>
        <p:spPr>
          <a:xfrm>
            <a:off x="5006716" y="3942731"/>
            <a:ext cx="7015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high-level overview of Kiln Validators &amp; Kiln Widget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DE66F-69D4-8E57-934E-D225B1CC13A3}"/>
              </a:ext>
            </a:extLst>
          </p:cNvPr>
          <p:cNvSpPr txBox="1"/>
          <p:nvPr/>
        </p:nvSpPr>
        <p:spPr>
          <a:xfrm>
            <a:off x="479365" y="6237719"/>
            <a:ext cx="325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Date: 3/22/2025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02614-0A2C-6BCF-9800-F7C2F16EB31A}"/>
              </a:ext>
            </a:extLst>
          </p:cNvPr>
          <p:cNvSpPr txBox="1"/>
          <p:nvPr/>
        </p:nvSpPr>
        <p:spPr>
          <a:xfrm>
            <a:off x="479366" y="5868387"/>
            <a:ext cx="5904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 Nestor Saavedra, Product Support Engineer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C8E9B-A947-7AED-9E64-B11283F58EAD}"/>
              </a:ext>
            </a:extLst>
          </p:cNvPr>
          <p:cNvSpPr txBox="1"/>
          <p:nvPr/>
        </p:nvSpPr>
        <p:spPr>
          <a:xfrm>
            <a:off x="5707402" y="4393642"/>
            <a:ext cx="5533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Secure | Scalable | Seamless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1B4FC-52DE-A259-BB6A-2753878FB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" y="1901390"/>
            <a:ext cx="4953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1B860DE-1D9C-6A4B-1A71-D8E3E4F75D15}"/>
              </a:ext>
            </a:extLst>
          </p:cNvPr>
          <p:cNvSpPr/>
          <p:nvPr/>
        </p:nvSpPr>
        <p:spPr>
          <a:xfrm>
            <a:off x="1483657" y="2611697"/>
            <a:ext cx="9144000" cy="25120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D3DB0-521B-24DB-D6E1-9E321404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 for Kiln Widget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670411-1662-22D7-36F6-CC1DF7674D05}"/>
              </a:ext>
            </a:extLst>
          </p:cNvPr>
          <p:cNvSpPr/>
          <p:nvPr/>
        </p:nvSpPr>
        <p:spPr>
          <a:xfrm>
            <a:off x="2274544" y="1711268"/>
            <a:ext cx="7443000" cy="426837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3200" kern="1200" dirty="0">
                <a:solidFill>
                  <a:schemeClr val="bg2"/>
                </a:solidFill>
              </a:rPr>
              <a:t>How Businesses Use Kiln Widget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A43474-0C5D-29DC-00ED-FC97E90C5EEF}"/>
              </a:ext>
            </a:extLst>
          </p:cNvPr>
          <p:cNvSpPr/>
          <p:nvPr/>
        </p:nvSpPr>
        <p:spPr>
          <a:xfrm>
            <a:off x="2274544" y="2709520"/>
            <a:ext cx="1098000" cy="1098000"/>
          </a:xfrm>
          <a:prstGeom prst="ellipse">
            <a:avLst/>
          </a:prstGeom>
          <a:solidFill>
            <a:schemeClr val="bg1"/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Wallet">
            <a:extLst>
              <a:ext uri="{FF2B5EF4-FFF2-40B4-BE49-F238E27FC236}">
                <a16:creationId xmlns:a16="http://schemas.microsoft.com/office/drawing/2014/main" id="{5059AE70-108B-E526-FC75-9A9CA592897C}"/>
              </a:ext>
            </a:extLst>
          </p:cNvPr>
          <p:cNvSpPr/>
          <p:nvPr/>
        </p:nvSpPr>
        <p:spPr>
          <a:xfrm>
            <a:off x="2508544" y="2943519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BABD4B9-F68D-5E72-9BCF-AE2ECB386A62}"/>
              </a:ext>
            </a:extLst>
          </p:cNvPr>
          <p:cNvSpPr/>
          <p:nvPr/>
        </p:nvSpPr>
        <p:spPr>
          <a:xfrm>
            <a:off x="1923544" y="4041519"/>
            <a:ext cx="1800000" cy="828001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b="1" kern="1200" dirty="0"/>
              <a:t>Crypto Wallets </a:t>
            </a:r>
            <a:r>
              <a:rPr lang="en-US" sz="1600" kern="1200" dirty="0"/>
              <a:t>- Add staking for users in less than a day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C5A320-44B9-432A-3F6F-DAFA13D40ACC}"/>
              </a:ext>
            </a:extLst>
          </p:cNvPr>
          <p:cNvSpPr/>
          <p:nvPr/>
        </p:nvSpPr>
        <p:spPr>
          <a:xfrm>
            <a:off x="4389544" y="2709520"/>
            <a:ext cx="1098000" cy="1098000"/>
          </a:xfrm>
          <a:prstGeom prst="ellipse">
            <a:avLst/>
          </a:prstGeom>
          <a:solidFill>
            <a:schemeClr val="bg1"/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 descr="House">
            <a:extLst>
              <a:ext uri="{FF2B5EF4-FFF2-40B4-BE49-F238E27FC236}">
                <a16:creationId xmlns:a16="http://schemas.microsoft.com/office/drawing/2014/main" id="{9FE9B872-05E5-3257-4573-CE0C5DACF6B3}"/>
              </a:ext>
            </a:extLst>
          </p:cNvPr>
          <p:cNvSpPr/>
          <p:nvPr/>
        </p:nvSpPr>
        <p:spPr>
          <a:xfrm>
            <a:off x="4623544" y="2943519"/>
            <a:ext cx="630000" cy="63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1B507DD-26C1-F7A3-D161-42AC65420774}"/>
              </a:ext>
            </a:extLst>
          </p:cNvPr>
          <p:cNvSpPr/>
          <p:nvPr/>
        </p:nvSpPr>
        <p:spPr>
          <a:xfrm>
            <a:off x="3723544" y="4041519"/>
            <a:ext cx="2372456" cy="828001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b="1" kern="1200" dirty="0"/>
              <a:t>Exchanges</a:t>
            </a:r>
            <a:r>
              <a:rPr lang="en-US" sz="1600" kern="1200" dirty="0"/>
              <a:t> - Offer staking to customers without building an in-house system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CBB437-A920-B5DC-4ED2-4E4E8924ECA8}"/>
              </a:ext>
            </a:extLst>
          </p:cNvPr>
          <p:cNvSpPr/>
          <p:nvPr/>
        </p:nvSpPr>
        <p:spPr>
          <a:xfrm>
            <a:off x="6504544" y="2709520"/>
            <a:ext cx="1098000" cy="1098000"/>
          </a:xfrm>
          <a:prstGeom prst="ellipse">
            <a:avLst/>
          </a:prstGeom>
          <a:solidFill>
            <a:schemeClr val="bg1"/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 descr="Table">
            <a:extLst>
              <a:ext uri="{FF2B5EF4-FFF2-40B4-BE49-F238E27FC236}">
                <a16:creationId xmlns:a16="http://schemas.microsoft.com/office/drawing/2014/main" id="{05B2E5DF-2329-3949-5F12-CA30F6A8D063}"/>
              </a:ext>
            </a:extLst>
          </p:cNvPr>
          <p:cNvSpPr/>
          <p:nvPr/>
        </p:nvSpPr>
        <p:spPr>
          <a:xfrm>
            <a:off x="6738544" y="2943519"/>
            <a:ext cx="630000" cy="6300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6E037C1-B3BB-7416-B605-AA3FC52340A9}"/>
              </a:ext>
            </a:extLst>
          </p:cNvPr>
          <p:cNvSpPr/>
          <p:nvPr/>
        </p:nvSpPr>
        <p:spPr>
          <a:xfrm>
            <a:off x="6153544" y="4041519"/>
            <a:ext cx="1800000" cy="828001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b="1" kern="1200" dirty="0"/>
              <a:t>Fintech Apps </a:t>
            </a:r>
            <a:r>
              <a:rPr lang="en-US" sz="1600" kern="1200" dirty="0"/>
              <a:t>- Monetize staking with minimal effort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EBEAD7-DDA9-AA4D-0DC9-3083C5A4B005}"/>
              </a:ext>
            </a:extLst>
          </p:cNvPr>
          <p:cNvSpPr/>
          <p:nvPr/>
        </p:nvSpPr>
        <p:spPr>
          <a:xfrm>
            <a:off x="8619544" y="2709520"/>
            <a:ext cx="1098000" cy="1098000"/>
          </a:xfrm>
          <a:prstGeom prst="ellipse">
            <a:avLst/>
          </a:prstGeom>
          <a:solidFill>
            <a:schemeClr val="bg1"/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 descr="Employee Badge">
            <a:extLst>
              <a:ext uri="{FF2B5EF4-FFF2-40B4-BE49-F238E27FC236}">
                <a16:creationId xmlns:a16="http://schemas.microsoft.com/office/drawing/2014/main" id="{D81416B7-8EED-3350-C19B-B3125B466BB3}"/>
              </a:ext>
            </a:extLst>
          </p:cNvPr>
          <p:cNvSpPr/>
          <p:nvPr/>
        </p:nvSpPr>
        <p:spPr>
          <a:xfrm>
            <a:off x="8853544" y="2943519"/>
            <a:ext cx="630000" cy="6300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77E3B9F-E89C-48D3-C3C8-E5536CAAE24E}"/>
              </a:ext>
            </a:extLst>
          </p:cNvPr>
          <p:cNvSpPr/>
          <p:nvPr/>
        </p:nvSpPr>
        <p:spPr>
          <a:xfrm>
            <a:off x="8011089" y="4041519"/>
            <a:ext cx="2405120" cy="828001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b="1" kern="1200" dirty="0"/>
              <a:t>DAOs &amp; NFT Platforms</a:t>
            </a:r>
            <a:r>
              <a:rPr lang="en-US" sz="1600" kern="1200" dirty="0"/>
              <a:t> - Enable staking rewards for token holders</a:t>
            </a:r>
          </a:p>
        </p:txBody>
      </p:sp>
    </p:spTree>
    <p:extLst>
      <p:ext uri="{BB962C8B-B14F-4D97-AF65-F5344CB8AC3E}">
        <p14:creationId xmlns:p14="http://schemas.microsoft.com/office/powerpoint/2010/main" val="56705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ED46-3501-26AA-7374-11EF6EFA8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Kiln?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EF8D7B5-14AC-4408-9E2E-592C9D299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A469D9-87EB-4033-B97C-C56F4E8B47AA}"/>
              </a:ext>
            </a:extLst>
          </p:cNvPr>
          <p:cNvGrpSpPr/>
          <p:nvPr/>
        </p:nvGrpSpPr>
        <p:grpSpPr>
          <a:xfrm>
            <a:off x="1263287" y="2010588"/>
            <a:ext cx="9674567" cy="3930293"/>
            <a:chOff x="1263287" y="2010588"/>
            <a:chExt cx="9674567" cy="393029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1A1CD1B-90AB-8E63-0381-F10A9366D561}"/>
                </a:ext>
              </a:extLst>
            </p:cNvPr>
            <p:cNvSpPr/>
            <p:nvPr/>
          </p:nvSpPr>
          <p:spPr>
            <a:xfrm>
              <a:off x="1263287" y="2010588"/>
              <a:ext cx="3023302" cy="1813981"/>
            </a:xfrm>
            <a:custGeom>
              <a:avLst/>
              <a:gdLst>
                <a:gd name="connsiteX0" fmla="*/ 0 w 3023302"/>
                <a:gd name="connsiteY0" fmla="*/ 0 h 1813981"/>
                <a:gd name="connsiteX1" fmla="*/ 3023302 w 3023302"/>
                <a:gd name="connsiteY1" fmla="*/ 0 h 1813981"/>
                <a:gd name="connsiteX2" fmla="*/ 3023302 w 3023302"/>
                <a:gd name="connsiteY2" fmla="*/ 1813981 h 1813981"/>
                <a:gd name="connsiteX3" fmla="*/ 0 w 3023302"/>
                <a:gd name="connsiteY3" fmla="*/ 1813981 h 1813981"/>
                <a:gd name="connsiteX4" fmla="*/ 0 w 3023302"/>
                <a:gd name="connsiteY4" fmla="*/ 0 h 181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02" h="1813981">
                  <a:moveTo>
                    <a:pt x="0" y="0"/>
                  </a:moveTo>
                  <a:lnTo>
                    <a:pt x="3023302" y="0"/>
                  </a:lnTo>
                  <a:lnTo>
                    <a:pt x="3023302" y="1813981"/>
                  </a:lnTo>
                  <a:lnTo>
                    <a:pt x="0" y="18139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6150">
                  <a:schemeClr val="accent2"/>
                </a:gs>
                <a:gs pos="0">
                  <a:schemeClr val="accent2">
                    <a:lumMod val="50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Kiln makes staking simple, secure &amp; scalable.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36C4F0-B10F-9916-689D-791AAA602537}"/>
                </a:ext>
              </a:extLst>
            </p:cNvPr>
            <p:cNvSpPr/>
            <p:nvPr/>
          </p:nvSpPr>
          <p:spPr>
            <a:xfrm>
              <a:off x="4588919" y="2010588"/>
              <a:ext cx="3023302" cy="1813981"/>
            </a:xfrm>
            <a:custGeom>
              <a:avLst/>
              <a:gdLst>
                <a:gd name="connsiteX0" fmla="*/ 0 w 3023302"/>
                <a:gd name="connsiteY0" fmla="*/ 0 h 1813981"/>
                <a:gd name="connsiteX1" fmla="*/ 3023302 w 3023302"/>
                <a:gd name="connsiteY1" fmla="*/ 0 h 1813981"/>
                <a:gd name="connsiteX2" fmla="*/ 3023302 w 3023302"/>
                <a:gd name="connsiteY2" fmla="*/ 1813981 h 1813981"/>
                <a:gd name="connsiteX3" fmla="*/ 0 w 3023302"/>
                <a:gd name="connsiteY3" fmla="*/ 1813981 h 1813981"/>
                <a:gd name="connsiteX4" fmla="*/ 0 w 3023302"/>
                <a:gd name="connsiteY4" fmla="*/ 0 h 181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02" h="1813981">
                  <a:moveTo>
                    <a:pt x="0" y="0"/>
                  </a:moveTo>
                  <a:lnTo>
                    <a:pt x="3023302" y="0"/>
                  </a:lnTo>
                  <a:lnTo>
                    <a:pt x="3023302" y="1813981"/>
                  </a:lnTo>
                  <a:lnTo>
                    <a:pt x="0" y="18139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Kiln Validators – Fully managed staking infrastructure for institutions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50B4BC-9BE9-EA9F-AAC5-3BCCE756A0D6}"/>
                </a:ext>
              </a:extLst>
            </p:cNvPr>
            <p:cNvSpPr/>
            <p:nvPr/>
          </p:nvSpPr>
          <p:spPr>
            <a:xfrm>
              <a:off x="7914552" y="2010588"/>
              <a:ext cx="3023302" cy="1813981"/>
            </a:xfrm>
            <a:custGeom>
              <a:avLst/>
              <a:gdLst>
                <a:gd name="connsiteX0" fmla="*/ 0 w 3023302"/>
                <a:gd name="connsiteY0" fmla="*/ 0 h 1813981"/>
                <a:gd name="connsiteX1" fmla="*/ 3023302 w 3023302"/>
                <a:gd name="connsiteY1" fmla="*/ 0 h 1813981"/>
                <a:gd name="connsiteX2" fmla="*/ 3023302 w 3023302"/>
                <a:gd name="connsiteY2" fmla="*/ 1813981 h 1813981"/>
                <a:gd name="connsiteX3" fmla="*/ 0 w 3023302"/>
                <a:gd name="connsiteY3" fmla="*/ 1813981 h 1813981"/>
                <a:gd name="connsiteX4" fmla="*/ 0 w 3023302"/>
                <a:gd name="connsiteY4" fmla="*/ 0 h 181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02" h="1813981">
                  <a:moveTo>
                    <a:pt x="0" y="0"/>
                  </a:moveTo>
                  <a:lnTo>
                    <a:pt x="3023302" y="0"/>
                  </a:lnTo>
                  <a:lnTo>
                    <a:pt x="3023302" y="1813981"/>
                  </a:lnTo>
                  <a:lnTo>
                    <a:pt x="0" y="18139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Kiln Widget – No-code staking integration for business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1C25BC-7FA6-00BA-C50D-AD77770B284B}"/>
                </a:ext>
              </a:extLst>
            </p:cNvPr>
            <p:cNvSpPr/>
            <p:nvPr/>
          </p:nvSpPr>
          <p:spPr>
            <a:xfrm>
              <a:off x="1263287" y="4126900"/>
              <a:ext cx="3023302" cy="1813981"/>
            </a:xfrm>
            <a:custGeom>
              <a:avLst/>
              <a:gdLst>
                <a:gd name="connsiteX0" fmla="*/ 0 w 3023302"/>
                <a:gd name="connsiteY0" fmla="*/ 0 h 1813981"/>
                <a:gd name="connsiteX1" fmla="*/ 3023302 w 3023302"/>
                <a:gd name="connsiteY1" fmla="*/ 0 h 1813981"/>
                <a:gd name="connsiteX2" fmla="*/ 3023302 w 3023302"/>
                <a:gd name="connsiteY2" fmla="*/ 1813981 h 1813981"/>
                <a:gd name="connsiteX3" fmla="*/ 0 w 3023302"/>
                <a:gd name="connsiteY3" fmla="*/ 1813981 h 1813981"/>
                <a:gd name="connsiteX4" fmla="*/ 0 w 3023302"/>
                <a:gd name="connsiteY4" fmla="*/ 0 h 181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02" h="1813981">
                  <a:moveTo>
                    <a:pt x="0" y="0"/>
                  </a:moveTo>
                  <a:lnTo>
                    <a:pt x="3023302" y="0"/>
                  </a:lnTo>
                  <a:lnTo>
                    <a:pt x="3023302" y="1813981"/>
                  </a:lnTo>
                  <a:lnTo>
                    <a:pt x="0" y="18139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Trusted by leading Web3 companies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47DB81-6817-F555-8DF7-3F97C1577B77}"/>
                </a:ext>
              </a:extLst>
            </p:cNvPr>
            <p:cNvSpPr/>
            <p:nvPr/>
          </p:nvSpPr>
          <p:spPr>
            <a:xfrm>
              <a:off x="4588919" y="4126900"/>
              <a:ext cx="3023302" cy="1813981"/>
            </a:xfrm>
            <a:custGeom>
              <a:avLst/>
              <a:gdLst>
                <a:gd name="connsiteX0" fmla="*/ 0 w 3023302"/>
                <a:gd name="connsiteY0" fmla="*/ 0 h 1813981"/>
                <a:gd name="connsiteX1" fmla="*/ 3023302 w 3023302"/>
                <a:gd name="connsiteY1" fmla="*/ 0 h 1813981"/>
                <a:gd name="connsiteX2" fmla="*/ 3023302 w 3023302"/>
                <a:gd name="connsiteY2" fmla="*/ 1813981 h 1813981"/>
                <a:gd name="connsiteX3" fmla="*/ 0 w 3023302"/>
                <a:gd name="connsiteY3" fmla="*/ 1813981 h 1813981"/>
                <a:gd name="connsiteX4" fmla="*/ 0 w 3023302"/>
                <a:gd name="connsiteY4" fmla="*/ 0 h 181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02" h="1813981">
                  <a:moveTo>
                    <a:pt x="0" y="0"/>
                  </a:moveTo>
                  <a:lnTo>
                    <a:pt x="3023302" y="0"/>
                  </a:lnTo>
                  <a:lnTo>
                    <a:pt x="3023302" y="1813981"/>
                  </a:lnTo>
                  <a:lnTo>
                    <a:pt x="0" y="18139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99000">
                  <a:schemeClr val="accent2">
                    <a:lumMod val="50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Multi-chain support for maximum flexibility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D906EA3-09E8-9FA2-1B9F-469174B0ED25}"/>
                </a:ext>
              </a:extLst>
            </p:cNvPr>
            <p:cNvSpPr/>
            <p:nvPr/>
          </p:nvSpPr>
          <p:spPr>
            <a:xfrm>
              <a:off x="7914552" y="4126900"/>
              <a:ext cx="3023302" cy="1813981"/>
            </a:xfrm>
            <a:custGeom>
              <a:avLst/>
              <a:gdLst>
                <a:gd name="connsiteX0" fmla="*/ 0 w 3023302"/>
                <a:gd name="connsiteY0" fmla="*/ 0 h 1813981"/>
                <a:gd name="connsiteX1" fmla="*/ 3023302 w 3023302"/>
                <a:gd name="connsiteY1" fmla="*/ 0 h 1813981"/>
                <a:gd name="connsiteX2" fmla="*/ 3023302 w 3023302"/>
                <a:gd name="connsiteY2" fmla="*/ 1813981 h 1813981"/>
                <a:gd name="connsiteX3" fmla="*/ 0 w 3023302"/>
                <a:gd name="connsiteY3" fmla="*/ 1813981 h 1813981"/>
                <a:gd name="connsiteX4" fmla="*/ 0 w 3023302"/>
                <a:gd name="connsiteY4" fmla="*/ 0 h 181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02" h="1813981">
                  <a:moveTo>
                    <a:pt x="0" y="0"/>
                  </a:moveTo>
                  <a:lnTo>
                    <a:pt x="3023302" y="0"/>
                  </a:lnTo>
                  <a:lnTo>
                    <a:pt x="3023302" y="1813981"/>
                  </a:lnTo>
                  <a:lnTo>
                    <a:pt x="0" y="18139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Simple integration for businesses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90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F209-BB5F-E6B5-3C8F-AE72E2F7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13" y="374090"/>
            <a:ext cx="11772054" cy="8857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Kiln Reporting API: Performance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8272B-3CBE-22D2-2B3F-893B65FB1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72" y="1895062"/>
            <a:ext cx="7886056" cy="404191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8398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9460-2594-8D98-BA77-8511F370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374090"/>
            <a:ext cx="10152939" cy="919617"/>
          </a:xfrm>
        </p:spPr>
        <p:txBody>
          <a:bodyPr/>
          <a:lstStyle/>
          <a:p>
            <a:pPr algn="ctr"/>
            <a:r>
              <a:rPr lang="en-US" dirty="0"/>
              <a:t>What are we comparing?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FF82C-8880-021D-FDFB-DB224BCD5553}"/>
              </a:ext>
            </a:extLst>
          </p:cNvPr>
          <p:cNvSpPr txBox="1"/>
          <p:nvPr/>
        </p:nvSpPr>
        <p:spPr>
          <a:xfrm>
            <a:off x="1604532" y="1902797"/>
            <a:ext cx="872196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Compared performance (APY) of Kiln vs Non-Kiln validators on </a:t>
            </a:r>
            <a:r>
              <a:rPr lang="en-US" sz="2800" dirty="0" err="1">
                <a:solidFill>
                  <a:schemeClr val="bg2"/>
                </a:solidFill>
              </a:rPr>
              <a:t>Holesky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err="1">
                <a:solidFill>
                  <a:schemeClr val="bg2"/>
                </a:solidFill>
              </a:rPr>
              <a:t>testnet</a:t>
            </a:r>
            <a:r>
              <a:rPr lang="en-US" sz="2800" dirty="0">
                <a:solidFill>
                  <a:schemeClr val="bg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Based on two clusters of 50 validators, each identified by withdrawal credentials.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Focused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CL APY (Consensus Layer)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EL APY (Execution Layer)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Total rewards/Gross APY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7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75523F1-B99A-B337-3F08-B1EC0960A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5CEA-28A2-53EC-6190-8FA28F36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374090"/>
            <a:ext cx="10152939" cy="919617"/>
          </a:xfrm>
        </p:spPr>
        <p:txBody>
          <a:bodyPr/>
          <a:lstStyle/>
          <a:p>
            <a:pPr algn="ctr"/>
            <a:r>
              <a:rPr lang="en-US" dirty="0"/>
              <a:t>How I gathered the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340C0-B35D-6218-2F7F-CC54FF5F9A09}"/>
              </a:ext>
            </a:extLst>
          </p:cNvPr>
          <p:cNvSpPr txBox="1"/>
          <p:nvPr/>
        </p:nvSpPr>
        <p:spPr>
          <a:xfrm>
            <a:off x="995680" y="2356071"/>
            <a:ext cx="57300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Used Kilns reporting API to fetch validator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Cluster 1: ‘scope=kiln’ to filter Kiln-managed validators.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Cluster 2: Non-Kiln validators using known withdrawal credential: ‘Address’.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64AAE-9D94-4F55-A53B-52F9F1F8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914" y="2546961"/>
            <a:ext cx="4044704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CDFB3-19F1-338E-43F2-245F3B207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657" y="1756665"/>
            <a:ext cx="4239217" cy="5811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61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56DC-70EB-0B29-5B95-0B3EEE81A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73" y="374090"/>
            <a:ext cx="10125846" cy="831563"/>
          </a:xfrm>
        </p:spPr>
        <p:txBody>
          <a:bodyPr/>
          <a:lstStyle/>
          <a:p>
            <a:pPr algn="ctr"/>
            <a:r>
              <a:rPr lang="en-US" dirty="0"/>
              <a:t>Cluster Comparison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B62BE-CCC1-DB06-0934-5059EE8BFBEE}"/>
              </a:ext>
            </a:extLst>
          </p:cNvPr>
          <p:cNvSpPr txBox="1"/>
          <p:nvPr/>
        </p:nvSpPr>
        <p:spPr>
          <a:xfrm>
            <a:off x="1457534" y="4289149"/>
            <a:ext cx="9256323" cy="245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800" kern="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lusters have negative Gross APY.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8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Consensus rewards are negative, which brings down total rewards.</a:t>
            </a:r>
            <a:endParaRPr lang="en-US" sz="28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itchFamily="2" charset="2"/>
              <a:buChar char=""/>
            </a:pPr>
            <a:r>
              <a:rPr lang="en-US" sz="28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Execution rewards remain positive for both clusters.</a:t>
            </a:r>
            <a:endParaRPr lang="en-US" sz="28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D41CB-6CBE-75A4-27AB-B0FF58F73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34" y="1789127"/>
            <a:ext cx="9256323" cy="1724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6013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2FFC-CF92-51E0-0B1F-86AB8567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413" y="374090"/>
            <a:ext cx="10085206" cy="878977"/>
          </a:xfrm>
        </p:spPr>
        <p:txBody>
          <a:bodyPr/>
          <a:lstStyle/>
          <a:p>
            <a:r>
              <a:rPr lang="en-US" dirty="0"/>
              <a:t>Performance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55D43-05ED-119F-54F4-268EE3FB2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3024" y="1718268"/>
            <a:ext cx="3687113" cy="43899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cs typeface="Times New Roman" panose="02020603050405020304" pitchFamily="18" charset="0"/>
              </a:rPr>
              <a:t>Kiln had higher negative APY.</a:t>
            </a:r>
          </a:p>
          <a:p>
            <a:endParaRPr lang="en-US" sz="28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cs typeface="Times New Roman" panose="02020603050405020304" pitchFamily="18" charset="0"/>
              </a:rPr>
              <a:t>Execution rewards were positive for both.</a:t>
            </a:r>
          </a:p>
          <a:p>
            <a:endParaRPr lang="en-US" sz="28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cs typeface="Times New Roman" panose="02020603050405020304" pitchFamily="18" charset="0"/>
              </a:rPr>
              <a:t>Holesky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tesnet</a:t>
            </a:r>
            <a:r>
              <a:rPr lang="en-US" sz="2800" dirty="0">
                <a:cs typeface="Times New Roman" panose="02020603050405020304" pitchFamily="18" charset="0"/>
              </a:rPr>
              <a:t> issues may explain negative results.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487D7-521D-E5FD-332E-2FD103E63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83" y="1616762"/>
            <a:ext cx="6767411" cy="44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99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65F7-8C6E-ED3E-A2D1-2E2EEC59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453" y="374090"/>
            <a:ext cx="10146166" cy="1055083"/>
          </a:xfrm>
        </p:spPr>
        <p:txBody>
          <a:bodyPr/>
          <a:lstStyle/>
          <a:p>
            <a:pPr algn="ctr"/>
            <a:r>
              <a:rPr lang="en-US" dirty="0"/>
              <a:t>What does this tell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BCE2-59BA-58D5-F686-3D7770446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319" y="1783690"/>
            <a:ext cx="5191681" cy="4237839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300" dirty="0"/>
              <a:t>Both clusters show negative consensus rewards due to </a:t>
            </a:r>
            <a:r>
              <a:rPr lang="en-US" sz="3300" dirty="0" err="1"/>
              <a:t>Holesky</a:t>
            </a:r>
            <a:r>
              <a:rPr lang="en-US" sz="3300" dirty="0"/>
              <a:t> winding down.</a:t>
            </a:r>
          </a:p>
          <a:p>
            <a:endParaRPr lang="en-US" sz="3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300" dirty="0"/>
              <a:t>Kiln validators had more negative APY, but likely due to being in active exiting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300" dirty="0"/>
              <a:t>Execution rewards remained positive, indicating validator activity still produced value.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A8A07-ACE7-05F7-E235-8FACC077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409" y="1750979"/>
            <a:ext cx="4397272" cy="41011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96860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01A9-C47C-FCB7-C3A5-6D0B2849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374090"/>
            <a:ext cx="9997152" cy="797697"/>
          </a:xfrm>
        </p:spPr>
        <p:txBody>
          <a:bodyPr/>
          <a:lstStyle/>
          <a:p>
            <a:pPr algn="ctr"/>
            <a:r>
              <a:rPr lang="en-US" dirty="0"/>
              <a:t>How Customers Can Use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986C2-2EDC-0A67-5615-DA8F5B88A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1712068"/>
            <a:ext cx="11131826" cy="433853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Kiln’s API provides deep visibility into validator performance.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Easy to filter by role(‘scope=kiln’), status, or rewards metrics.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While </a:t>
            </a:r>
            <a:r>
              <a:rPr lang="en-US" sz="3200" dirty="0" err="1"/>
              <a:t>Holesky</a:t>
            </a:r>
            <a:r>
              <a:rPr lang="en-US" sz="3200" dirty="0"/>
              <a:t> limits ideal APY comparison, this exercise shows how clients can run custom data-driven performance reports at scale.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Output can be added to dashboards or analytics pipelines.</a:t>
            </a:r>
          </a:p>
        </p:txBody>
      </p:sp>
    </p:spTree>
    <p:extLst>
      <p:ext uri="{BB962C8B-B14F-4D97-AF65-F5344CB8AC3E}">
        <p14:creationId xmlns:p14="http://schemas.microsoft.com/office/powerpoint/2010/main" val="1376559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Nestor Saavedra</a:t>
            </a:r>
          </a:p>
          <a:p>
            <a:r>
              <a:rPr lang="en-US" dirty="0" err="1"/>
              <a:t>saavfox@gmail.com</a:t>
            </a:r>
            <a:endParaRPr lang="en-US" dirty="0"/>
          </a:p>
          <a:p>
            <a:r>
              <a:rPr lang="en-US" dirty="0"/>
              <a:t>Saavtec.com</a:t>
            </a:r>
          </a:p>
        </p:txBody>
      </p:sp>
      <p:pic>
        <p:nvPicPr>
          <p:cNvPr id="4" name="Picture 3" descr="A black and orange logo&#10;&#10;AI-generated content may be incorrect.">
            <a:extLst>
              <a:ext uri="{FF2B5EF4-FFF2-40B4-BE49-F238E27FC236}">
                <a16:creationId xmlns:a16="http://schemas.microsoft.com/office/drawing/2014/main" id="{B7C7A22B-B14F-45A0-5D44-80C167CF23C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72501" y="-78451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Problem: Staking Complexity</a:t>
            </a:r>
          </a:p>
        </p:txBody>
      </p:sp>
      <p:grpSp>
        <p:nvGrpSpPr>
          <p:cNvPr id="1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32FCD43-1734-823B-86CD-4C7C3FC6B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336596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9" y="340819"/>
            <a:ext cx="3932237" cy="1600200"/>
          </a:xfrm>
          <a:noFill/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WHAT ARE KILN VALIDATORS?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34E4283-4064-42D5-0957-390220E804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279887"/>
              </p:ext>
            </p:extLst>
          </p:nvPr>
        </p:nvGraphicFramePr>
        <p:xfrm>
          <a:off x="5998334" y="1140919"/>
          <a:ext cx="5592417" cy="5115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41AF60EA-4276-9EE8-DABD-8C109BCED5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450" t="10146" r="27660" b="9237"/>
          <a:stretch/>
        </p:blipFill>
        <p:spPr>
          <a:xfrm>
            <a:off x="553037" y="2313521"/>
            <a:ext cx="4028660" cy="3896139"/>
          </a:xfrm>
          <a:prstGeom prst="ellipse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38500" dist="50800" dir="5400000" sy="-100000" algn="bl" rotWithShape="0"/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0E1C78B-4E27-44EC-9937-DEEDAB17B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4E711A9-55E7-429C-8DE7-7133C9725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78600" cy="6858003"/>
          </a:xfrm>
          <a:custGeom>
            <a:avLst/>
            <a:gdLst>
              <a:gd name="connsiteX0" fmla="*/ 3840831 w 6450535"/>
              <a:gd name="connsiteY0" fmla="*/ 0 h 6858003"/>
              <a:gd name="connsiteX1" fmla="*/ 0 w 6450535"/>
              <a:gd name="connsiteY1" fmla="*/ 0 h 6858003"/>
              <a:gd name="connsiteX2" fmla="*/ 0 w 6450535"/>
              <a:gd name="connsiteY2" fmla="*/ 6858002 h 6858003"/>
              <a:gd name="connsiteX3" fmla="*/ 222478 w 6450535"/>
              <a:gd name="connsiteY3" fmla="*/ 6858002 h 6858003"/>
              <a:gd name="connsiteX4" fmla="*/ 222478 w 6450535"/>
              <a:gd name="connsiteY4" fmla="*/ 6858003 h 6858003"/>
              <a:gd name="connsiteX5" fmla="*/ 6450535 w 6450535"/>
              <a:gd name="connsiteY5" fmla="*/ 6858003 h 6858003"/>
              <a:gd name="connsiteX6" fmla="*/ 6450535 w 6450535"/>
              <a:gd name="connsiteY6" fmla="*/ 1 h 6858003"/>
              <a:gd name="connsiteX7" fmla="*/ 3840836 w 6450535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0535" h="6858003">
                <a:moveTo>
                  <a:pt x="3840831" y="0"/>
                </a:moveTo>
                <a:lnTo>
                  <a:pt x="0" y="0"/>
                </a:lnTo>
                <a:lnTo>
                  <a:pt x="0" y="6858002"/>
                </a:lnTo>
                <a:lnTo>
                  <a:pt x="222478" y="6858002"/>
                </a:lnTo>
                <a:lnTo>
                  <a:pt x="222478" y="6858003"/>
                </a:lnTo>
                <a:lnTo>
                  <a:pt x="6450535" y="6858003"/>
                </a:lnTo>
                <a:lnTo>
                  <a:pt x="6450535" y="1"/>
                </a:lnTo>
                <a:lnTo>
                  <a:pt x="38408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Why choose Kiln over other staking providers?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7" y="3814470"/>
            <a:ext cx="5271106" cy="793105"/>
          </a:xfrm>
          <a:gradFill>
            <a:gsLst>
              <a:gs pos="0">
                <a:schemeClr val="tx1"/>
              </a:gs>
              <a:gs pos="50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effectLst>
            <a:softEdge rad="25400"/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noProof="1">
                <a:solidFill>
                  <a:schemeClr val="bg2"/>
                </a:solidFill>
              </a:rPr>
              <a:t>The Kiln Advantage: Secure, Efficient, and Scalable</a:t>
            </a:r>
            <a:endParaRPr lang="en-US" sz="2400" noProof="1">
              <a:solidFill>
                <a:schemeClr val="bg2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62C1B28-1845-33A6-F15B-79AC26029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17694"/>
              </p:ext>
            </p:extLst>
          </p:nvPr>
        </p:nvGraphicFramePr>
        <p:xfrm>
          <a:off x="6852847" y="1069248"/>
          <a:ext cx="5061857" cy="4719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752">
                  <a:extLst>
                    <a:ext uri="{9D8B030D-6E8A-4147-A177-3AD203B41FA5}">
                      <a16:colId xmlns:a16="http://schemas.microsoft.com/office/drawing/2014/main" val="61452135"/>
                    </a:ext>
                  </a:extLst>
                </a:gridCol>
                <a:gridCol w="1270921">
                  <a:extLst>
                    <a:ext uri="{9D8B030D-6E8A-4147-A177-3AD203B41FA5}">
                      <a16:colId xmlns:a16="http://schemas.microsoft.com/office/drawing/2014/main" val="1248105798"/>
                    </a:ext>
                  </a:extLst>
                </a:gridCol>
                <a:gridCol w="2059184">
                  <a:extLst>
                    <a:ext uri="{9D8B030D-6E8A-4147-A177-3AD203B41FA5}">
                      <a16:colId xmlns:a16="http://schemas.microsoft.com/office/drawing/2014/main" val="3287839939"/>
                    </a:ext>
                  </a:extLst>
                </a:gridCol>
              </a:tblGrid>
              <a:tr h="786584">
                <a:tc>
                  <a:txBody>
                    <a:bodyPr/>
                    <a:lstStyle/>
                    <a:p>
                      <a:r>
                        <a:rPr lang="en-US" sz="1400" dirty="0"/>
                        <a:t>Feature</a:t>
                      </a:r>
                    </a:p>
                  </a:txBody>
                  <a:tcPr marL="71783" marR="71783" marT="35892" marB="35892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Kiln Validators</a:t>
                      </a:r>
                    </a:p>
                  </a:txBody>
                  <a:tcPr marL="71783" marR="71783" marT="35892" marB="35892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Other staking solutions</a:t>
                      </a:r>
                    </a:p>
                  </a:txBody>
                  <a:tcPr marL="71783" marR="71783" marT="35892" marB="35892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44879"/>
                  </a:ext>
                </a:extLst>
              </a:tr>
              <a:tr h="786584">
                <a:tc>
                  <a:txBody>
                    <a:bodyPr/>
                    <a:lstStyle/>
                    <a:p>
                      <a:r>
                        <a:rPr lang="en-US" sz="1400"/>
                        <a:t>Fully managed service</a:t>
                      </a:r>
                    </a:p>
                  </a:txBody>
                  <a:tcPr marL="71783" marR="71783" marT="35892" marB="35892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</a:t>
                      </a:r>
                    </a:p>
                  </a:txBody>
                  <a:tcPr marL="71783" marR="71783" marT="35892" marB="35892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No, often self managed</a:t>
                      </a:r>
                    </a:p>
                  </a:txBody>
                  <a:tcPr marL="71783" marR="71783" marT="35892" marB="35892"/>
                </a:tc>
                <a:extLst>
                  <a:ext uri="{0D108BD9-81ED-4DB2-BD59-A6C34878D82A}">
                    <a16:rowId xmlns:a16="http://schemas.microsoft.com/office/drawing/2014/main" val="3653813253"/>
                  </a:ext>
                </a:extLst>
              </a:tr>
              <a:tr h="786584">
                <a:tc>
                  <a:txBody>
                    <a:bodyPr/>
                    <a:lstStyle/>
                    <a:p>
                      <a:r>
                        <a:rPr lang="en-US" sz="1400" dirty="0"/>
                        <a:t>Institutional security</a:t>
                      </a:r>
                    </a:p>
                  </a:txBody>
                  <a:tcPr marL="71783" marR="71783" marT="35892" marB="3589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 marL="71783" marR="71783" marT="35892" marB="35892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Varies</a:t>
                      </a:r>
                    </a:p>
                  </a:txBody>
                  <a:tcPr marL="71783" marR="71783" marT="35892" marB="35892"/>
                </a:tc>
                <a:extLst>
                  <a:ext uri="{0D108BD9-81ED-4DB2-BD59-A6C34878D82A}">
                    <a16:rowId xmlns:a16="http://schemas.microsoft.com/office/drawing/2014/main" val="3626899237"/>
                  </a:ext>
                </a:extLst>
              </a:tr>
              <a:tr h="786584">
                <a:tc>
                  <a:txBody>
                    <a:bodyPr/>
                    <a:lstStyle/>
                    <a:p>
                      <a:r>
                        <a:rPr lang="en-US" sz="1400"/>
                        <a:t>Slashing protection</a:t>
                      </a:r>
                    </a:p>
                  </a:txBody>
                  <a:tcPr marL="71783" marR="71783" marT="35892" marB="3589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 marL="71783" marR="71783" marT="35892" marB="35892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Limited or Manual</a:t>
                      </a:r>
                    </a:p>
                  </a:txBody>
                  <a:tcPr marL="71783" marR="71783" marT="35892" marB="35892"/>
                </a:tc>
                <a:extLst>
                  <a:ext uri="{0D108BD9-81ED-4DB2-BD59-A6C34878D82A}">
                    <a16:rowId xmlns:a16="http://schemas.microsoft.com/office/drawing/2014/main" val="3209074491"/>
                  </a:ext>
                </a:extLst>
              </a:tr>
              <a:tr h="786584">
                <a:tc>
                  <a:txBody>
                    <a:bodyPr/>
                    <a:lstStyle/>
                    <a:p>
                      <a:r>
                        <a:rPr lang="en-US" sz="1400"/>
                        <a:t>Multi-chain support</a:t>
                      </a:r>
                    </a:p>
                  </a:txBody>
                  <a:tcPr marL="71783" marR="71783" marT="35892" marB="35892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</a:t>
                      </a:r>
                    </a:p>
                  </a:txBody>
                  <a:tcPr marL="71783" marR="71783" marT="35892" marB="35892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Often single-chain</a:t>
                      </a:r>
                    </a:p>
                  </a:txBody>
                  <a:tcPr marL="71783" marR="71783" marT="35892" marB="35892"/>
                </a:tc>
                <a:extLst>
                  <a:ext uri="{0D108BD9-81ED-4DB2-BD59-A6C34878D82A}">
                    <a16:rowId xmlns:a16="http://schemas.microsoft.com/office/drawing/2014/main" val="3941587577"/>
                  </a:ext>
                </a:extLst>
              </a:tr>
              <a:tr h="786584">
                <a:tc>
                  <a:txBody>
                    <a:bodyPr/>
                    <a:lstStyle/>
                    <a:p>
                      <a:r>
                        <a:rPr lang="en-US" sz="1400"/>
                        <a:t>Automated rewards</a:t>
                      </a:r>
                    </a:p>
                  </a:txBody>
                  <a:tcPr marL="71783" marR="71783" marT="35892" marB="35892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</a:t>
                      </a:r>
                    </a:p>
                  </a:txBody>
                  <a:tcPr marL="71783" marR="71783" marT="35892" marB="3589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Varies</a:t>
                      </a:r>
                    </a:p>
                  </a:txBody>
                  <a:tcPr marL="71783" marR="71783" marT="35892" marB="35892"/>
                </a:tc>
                <a:extLst>
                  <a:ext uri="{0D108BD9-81ED-4DB2-BD59-A6C34878D82A}">
                    <a16:rowId xmlns:a16="http://schemas.microsoft.com/office/drawing/2014/main" val="25713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45" y="2371613"/>
            <a:ext cx="3587931" cy="2437188"/>
          </a:xfrm>
        </p:spPr>
        <p:txBody>
          <a:bodyPr anchor="t">
            <a:normAutofit fontScale="90000"/>
          </a:bodyPr>
          <a:lstStyle/>
          <a:p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Who Benefits from Kiln’s Validator Infrastructure?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342D9B-5F4E-40AD-48E3-6B10AC937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184" y="288175"/>
            <a:ext cx="5281615" cy="217866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470DD3-0A34-CC84-271C-DBC0D426EB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87869" y="2964264"/>
            <a:ext cx="7078369" cy="3605561"/>
          </a:xfrm>
          <a:prstGeom prst="roundRect">
            <a:avLst>
              <a:gd name="adj" fmla="val 10000"/>
            </a:avLst>
          </a:prstGeom>
          <a:solidFill>
            <a:srgbClr val="EA7A4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Medical">
            <a:extLst>
              <a:ext uri="{FF2B5EF4-FFF2-40B4-BE49-F238E27FC236}">
                <a16:creationId xmlns:a16="http://schemas.microsoft.com/office/drawing/2014/main" id="{205AD92A-4F1B-9437-9167-E2DB01A13C8F}"/>
              </a:ext>
            </a:extLst>
          </p:cNvPr>
          <p:cNvSpPr/>
          <p:nvPr/>
        </p:nvSpPr>
        <p:spPr>
          <a:xfrm>
            <a:off x="5405469" y="4475721"/>
            <a:ext cx="709520" cy="66332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BDEFA09-6287-27E4-EF36-C83D94F8689D}"/>
              </a:ext>
            </a:extLst>
          </p:cNvPr>
          <p:cNvSpPr/>
          <p:nvPr/>
        </p:nvSpPr>
        <p:spPr>
          <a:xfrm>
            <a:off x="6335673" y="3284302"/>
            <a:ext cx="5192067" cy="3046159"/>
          </a:xfrm>
          <a:custGeom>
            <a:avLst/>
            <a:gdLst>
              <a:gd name="connsiteX0" fmla="*/ 0 w 3405134"/>
              <a:gd name="connsiteY0" fmla="*/ 0 h 2423038"/>
              <a:gd name="connsiteX1" fmla="*/ 3405134 w 3405134"/>
              <a:gd name="connsiteY1" fmla="*/ 0 h 2423038"/>
              <a:gd name="connsiteX2" fmla="*/ 3405134 w 3405134"/>
              <a:gd name="connsiteY2" fmla="*/ 2423038 h 2423038"/>
              <a:gd name="connsiteX3" fmla="*/ 0 w 3405134"/>
              <a:gd name="connsiteY3" fmla="*/ 2423038 h 2423038"/>
              <a:gd name="connsiteX4" fmla="*/ 0 w 3405134"/>
              <a:gd name="connsiteY4" fmla="*/ 0 h 242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5134" h="2423038">
                <a:moveTo>
                  <a:pt x="0" y="0"/>
                </a:moveTo>
                <a:lnTo>
                  <a:pt x="3405134" y="0"/>
                </a:lnTo>
                <a:lnTo>
                  <a:pt x="3405134" y="2423038"/>
                </a:lnTo>
                <a:lnTo>
                  <a:pt x="0" y="242303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293" tIns="102293" rIns="102293" bIns="102293" numCol="1" spcCol="1270" anchor="ctr" anchorCtr="0">
            <a:noAutofit/>
          </a:bodyPr>
          <a:lstStyle/>
          <a:p>
            <a:pPr marL="285750" lvl="0" indent="-28575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Institutions &amp; Asset managers - Securely stake large holdings.</a:t>
            </a:r>
          </a:p>
          <a:p>
            <a:pPr marL="285750" lvl="0" indent="-28575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Crypto Exchanges - Offer staking services to customers effortlessly.</a:t>
            </a:r>
          </a:p>
          <a:p>
            <a:pPr marL="285750" lvl="0" indent="-28575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Custodians &amp; Wallet providers - Add staking as a revenue-generating feature.</a:t>
            </a:r>
          </a:p>
          <a:p>
            <a:pPr marL="285750" lvl="0" indent="-28575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DAOs &amp; Web3 Companies - Simplify staking without managing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053715"/>
          </a:xfrm>
        </p:spPr>
        <p:txBody>
          <a:bodyPr anchor="b">
            <a:normAutofit/>
          </a:bodyPr>
          <a:lstStyle/>
          <a:p>
            <a:r>
              <a:rPr lang="en-US" dirty="0"/>
              <a:t>From Staking Infrastructure to Seamless Integration</a:t>
            </a:r>
          </a:p>
        </p:txBody>
      </p:sp>
      <p:pic>
        <p:nvPicPr>
          <p:cNvPr id="7" name="Video 6" descr="Box Packages">
            <a:extLst>
              <a:ext uri="{FF2B5EF4-FFF2-40B4-BE49-F238E27FC236}">
                <a16:creationId xmlns:a16="http://schemas.microsoft.com/office/drawing/2014/main" id="{D5FA3B2C-D0F0-FD46-D13C-AA1EBA85D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5347" r="24510" b="-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3717890"/>
            <a:ext cx="4896677" cy="2764826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Kiln Validators solve the problem of running secure, high-performance staking nodes for institutions</a:t>
            </a:r>
          </a:p>
          <a:p>
            <a:r>
              <a:rPr lang="en-US" sz="2600" dirty="0"/>
              <a:t>But what if a business (like a wallet, exchange, or fintech app) wants to offer staking to its users, without deep blockchain expertise?</a:t>
            </a:r>
          </a:p>
          <a:p>
            <a:endParaRPr lang="en-US" sz="1600" dirty="0"/>
          </a:p>
          <a:p>
            <a:r>
              <a:rPr lang="en-US" sz="2400" b="1" dirty="0"/>
              <a:t>That’s where Kiln </a:t>
            </a:r>
            <a:r>
              <a:rPr lang="en-US" sz="2400" b="1" dirty="0">
                <a:solidFill>
                  <a:schemeClr val="accent2"/>
                </a:solidFill>
              </a:rPr>
              <a:t>Widget</a:t>
            </a:r>
            <a:r>
              <a:rPr lang="en-US" sz="2400" b="1" dirty="0"/>
              <a:t> comes in.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5580184" cy="185545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What is the Kiln Widget?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A6520-F4C3-1FDC-FF4B-7EA059B3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90" r="39010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57705" y="2367280"/>
            <a:ext cx="6271735" cy="4115436"/>
          </a:xfrm>
        </p:spPr>
        <p:txBody>
          <a:bodyPr>
            <a:normAutofit fontScale="62500" lnSpcReduction="20000"/>
          </a:bodyPr>
          <a:lstStyle/>
          <a:p>
            <a:pPr lvl="1">
              <a:lnSpc>
                <a:spcPct val="120000"/>
              </a:lnSpc>
            </a:pPr>
            <a:r>
              <a:rPr lang="en-US" sz="3600" dirty="0"/>
              <a:t>Kiln Widget: Plug-and-Play Staking for any business.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No-code staking solution -integrate in minutes.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Fully customizable UI - match your brand.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Mult-Chain support - stake across multiple blockchains.</a:t>
            </a:r>
          </a:p>
          <a:p>
            <a:pPr lvl="1">
              <a:lnSpc>
                <a:spcPct val="120000"/>
              </a:lnSpc>
            </a:pPr>
            <a:r>
              <a:rPr lang="en-US" sz="3600" dirty="0"/>
              <a:t>Kiln-managed security - fully audited &amp; monitored.</a:t>
            </a:r>
          </a:p>
          <a:p>
            <a:endParaRPr lang="en-US" sz="2400" dirty="0"/>
          </a:p>
          <a:p>
            <a:endParaRPr lang="en-US" sz="1400" dirty="0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00C7F-3233-4007-41BD-2D54C85B1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713" y="335280"/>
            <a:ext cx="2695977" cy="62029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1"/>
            <a:ext cx="10354052" cy="137662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Why Businesses Love Kiln Widget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98CFD91B-8EE0-1029-3453-794EF0515A32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55457035"/>
              </p:ext>
            </p:extLst>
          </p:nvPr>
        </p:nvGraphicFramePr>
        <p:xfrm>
          <a:off x="713433" y="2351314"/>
          <a:ext cx="8159262" cy="3366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754">
                  <a:extLst>
                    <a:ext uri="{9D8B030D-6E8A-4147-A177-3AD203B41FA5}">
                      <a16:colId xmlns:a16="http://schemas.microsoft.com/office/drawing/2014/main" val="882789694"/>
                    </a:ext>
                  </a:extLst>
                </a:gridCol>
                <a:gridCol w="2364712">
                  <a:extLst>
                    <a:ext uri="{9D8B030D-6E8A-4147-A177-3AD203B41FA5}">
                      <a16:colId xmlns:a16="http://schemas.microsoft.com/office/drawing/2014/main" val="3305136022"/>
                    </a:ext>
                  </a:extLst>
                </a:gridCol>
                <a:gridCol w="3074796">
                  <a:extLst>
                    <a:ext uri="{9D8B030D-6E8A-4147-A177-3AD203B41FA5}">
                      <a16:colId xmlns:a16="http://schemas.microsoft.com/office/drawing/2014/main" val="1038385081"/>
                    </a:ext>
                  </a:extLst>
                </a:gridCol>
              </a:tblGrid>
              <a:tr h="535245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Kiln Widget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Custom-Built Staking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754075"/>
                  </a:ext>
                </a:extLst>
              </a:tr>
              <a:tr h="535245">
                <a:tc>
                  <a:txBody>
                    <a:bodyPr/>
                    <a:lstStyle/>
                    <a:p>
                      <a:r>
                        <a:rPr lang="en-US" dirty="0"/>
                        <a:t>Setup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than a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Months of dev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47244"/>
                  </a:ext>
                </a:extLst>
              </a:tr>
              <a:tr h="535245">
                <a:tc>
                  <a:txBody>
                    <a:bodyPr/>
                    <a:lstStyle/>
                    <a:p>
                      <a:r>
                        <a:rPr lang="en-US" dirty="0"/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Fully managed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Self-managed risks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62100"/>
                  </a:ext>
                </a:extLst>
              </a:tr>
              <a:tr h="689972">
                <a:tc>
                  <a:txBody>
                    <a:bodyPr/>
                    <a:lstStyle/>
                    <a:p>
                      <a:r>
                        <a:rPr lang="en-US" dirty="0"/>
                        <a:t>Compliance-ready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legal &amp; Security audits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176618"/>
                  </a:ext>
                </a:extLst>
              </a:tr>
              <a:tr h="535245">
                <a:tc>
                  <a:txBody>
                    <a:bodyPr/>
                    <a:lstStyle/>
                    <a:p>
                      <a:r>
                        <a:rPr lang="en-US" dirty="0"/>
                        <a:t>Blockchain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Often single blockchain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44311"/>
                  </a:ext>
                </a:extLst>
              </a:tr>
              <a:tr h="535245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(UI, Branding)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extensive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0888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1715D50-38E5-AE7E-F123-1AB8F7CBC78A}"/>
              </a:ext>
            </a:extLst>
          </p:cNvPr>
          <p:cNvSpPr txBox="1"/>
          <p:nvPr/>
        </p:nvSpPr>
        <p:spPr>
          <a:xfrm>
            <a:off x="713432" y="1760015"/>
            <a:ext cx="815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Kiln Widget VS. Building Your Own Staking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B871B5-46B4-4082-12C2-C8117829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880" y="2351314"/>
            <a:ext cx="2334053" cy="33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E687-250A-4EF8-2295-E5AE8346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4896678" cy="18423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Kiln Widget Editor Customization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20870-4B24-6989-FE28-54465F035821}"/>
              </a:ext>
            </a:extLst>
          </p:cNvPr>
          <p:cNvSpPr txBox="1"/>
          <p:nvPr/>
        </p:nvSpPr>
        <p:spPr>
          <a:xfrm>
            <a:off x="5738191" y="2332383"/>
            <a:ext cx="6362369" cy="3845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Advanced branding and color customization to match your exact visual identity.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Logo and theme adjustments (dark mode, light mode, and more).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Flexible layout and typography controls, including fonts, padding, and spacing.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Simple, secure exporting via branded integration links or easy-to-use JSON configuration files.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C515DF-78C9-4841-BC58-17877B1D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73" y="504510"/>
            <a:ext cx="2157210" cy="34197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11C39E-4C30-6736-DA09-0CE5F994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71" y="1740925"/>
            <a:ext cx="2157210" cy="3390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B9B7FF-E9B0-68A2-B200-D0128394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595" y="2738273"/>
            <a:ext cx="2023413" cy="34391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50384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7942</TotalTime>
  <Words>817</Words>
  <Application>Microsoft Macintosh PowerPoint</Application>
  <PresentationFormat>Widescreen</PresentationFormat>
  <Paragraphs>147</Paragraphs>
  <Slides>19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Symbol</vt:lpstr>
      <vt:lpstr>Office Theme</vt:lpstr>
      <vt:lpstr>Kiln Products Overview  &amp;  Reporting API demonstration</vt:lpstr>
      <vt:lpstr>The Problem: Staking Complexity</vt:lpstr>
      <vt:lpstr>WHAT ARE KILN VALIDATORS?</vt:lpstr>
      <vt:lpstr>Why choose Kiln over other staking providers?</vt:lpstr>
      <vt:lpstr>Who Benefits from Kiln’s Validator Infrastructure?</vt:lpstr>
      <vt:lpstr>From Staking Infrastructure to Seamless Integration</vt:lpstr>
      <vt:lpstr>What is the Kiln Widget?</vt:lpstr>
      <vt:lpstr>Why Businesses Love Kiln Widget</vt:lpstr>
      <vt:lpstr>Kiln Widget Editor Customization</vt:lpstr>
      <vt:lpstr>Use Cases for Kiln Widget</vt:lpstr>
      <vt:lpstr>Why Kiln?</vt:lpstr>
      <vt:lpstr>Kiln Reporting API: Performance Comparison</vt:lpstr>
      <vt:lpstr>What are we comparing?</vt:lpstr>
      <vt:lpstr>How I gathered the data?</vt:lpstr>
      <vt:lpstr>Cluster Comparison Summary</vt:lpstr>
      <vt:lpstr>Performance Comparison</vt:lpstr>
      <vt:lpstr>What does this tell us?</vt:lpstr>
      <vt:lpstr>How Customers Can Use This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Kiln Products Overview  &amp;  Reporting API demonstration</dc:title>
  <dc:creator>Edd Saavage</dc:creator>
  <cp:lastModifiedBy>Edd Saavage</cp:lastModifiedBy>
  <cp:revision>21</cp:revision>
  <dcterms:created xsi:type="dcterms:W3CDTF">2025-03-18T21:04:42Z</dcterms:created>
  <dcterms:modified xsi:type="dcterms:W3CDTF">2025-03-24T10:02:06Z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